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Open Sans"/>
      <p:regular r:id="rId26"/>
      <p:bold r:id="rId27"/>
      <p:italic r:id="rId28"/>
      <p:boldItalic r:id="rId29"/>
    </p:embeddedFont>
    <p:embeddedFont>
      <p:font typeface="Encode Sans Condensed Thin"/>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Roboto-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EncodeSansCondensedThin-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anonets.com/blog/how-to-classify-fashion-images-easily-using-convne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d75c5a10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d75c5a1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d75c5a10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d75c5a10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rgbClr val="161B3D"/>
                </a:solidFill>
                <a:highlight>
                  <a:srgbClr val="FFFFFF"/>
                </a:highlight>
              </a:rPr>
              <a:t>In object detection, we detect an object in a frame, put a bounding box or a mask around it and </a:t>
            </a:r>
            <a:r>
              <a:rPr lang="en" sz="1450">
                <a:solidFill>
                  <a:srgbClr val="161B3D"/>
                </a:solidFill>
                <a:highlight>
                  <a:srgbClr val="FFFFFF"/>
                </a:highlight>
                <a:uFill>
                  <a:noFill/>
                </a:uFill>
                <a:hlinkClick r:id="rId2">
                  <a:extLst>
                    <a:ext uri="{A12FA001-AC4F-418D-AE19-62706E023703}">
                      <ahyp:hlinkClr val="tx"/>
                    </a:ext>
                  </a:extLst>
                </a:hlinkClick>
              </a:rPr>
              <a:t>classify the object</a:t>
            </a:r>
            <a:r>
              <a:rPr lang="en" sz="1450">
                <a:solidFill>
                  <a:srgbClr val="161B3D"/>
                </a:solidFill>
                <a:highlight>
                  <a:srgbClr val="FFFFFF"/>
                </a:highlight>
              </a:rPr>
              <a:t>. Note that, the job of the detector ends here. It processes each frame independently and identifies numerous objects in that particular frame.</a:t>
            </a:r>
            <a:endParaRPr sz="1450">
              <a:solidFill>
                <a:srgbClr val="161B3D"/>
              </a:solidFill>
              <a:highlight>
                <a:srgbClr val="FFFFFF"/>
              </a:highlight>
            </a:endParaRPr>
          </a:p>
          <a:p>
            <a:pPr indent="0" lvl="0" marL="0" rtl="0" algn="l">
              <a:spcBef>
                <a:spcPts val="0"/>
              </a:spcBef>
              <a:spcAft>
                <a:spcPts val="0"/>
              </a:spcAft>
              <a:buNone/>
            </a:pPr>
            <a:r>
              <a:rPr lang="en" sz="1450">
                <a:solidFill>
                  <a:srgbClr val="161B3D"/>
                </a:solidFill>
                <a:highlight>
                  <a:srgbClr val="FFFFFF"/>
                </a:highlight>
              </a:rPr>
              <a:t>Now, an object tracker on the other hand needs to track a particular object across the entire video. The detector needs to track across the subsequent frames.</a:t>
            </a:r>
            <a:endParaRPr sz="1450">
              <a:solidFill>
                <a:srgbClr val="161B3D"/>
              </a:solidFill>
              <a:highlight>
                <a:srgbClr val="FFFFFF"/>
              </a:highlight>
            </a:endParaRPr>
          </a:p>
          <a:p>
            <a:pPr indent="0" lvl="0" marL="0" rtl="0" algn="l">
              <a:spcBef>
                <a:spcPts val="0"/>
              </a:spcBef>
              <a:spcAft>
                <a:spcPts val="0"/>
              </a:spcAft>
              <a:buNone/>
            </a:pPr>
            <a:r>
              <a:t/>
            </a:r>
            <a:endParaRPr sz="1450">
              <a:solidFill>
                <a:srgbClr val="161B3D"/>
              </a:solidFill>
              <a:highlight>
                <a:srgbClr val="FFFFFF"/>
              </a:highlight>
            </a:endParaRPr>
          </a:p>
          <a:p>
            <a:pPr indent="0" lvl="0" marL="0" rtl="0" algn="l">
              <a:spcBef>
                <a:spcPts val="0"/>
              </a:spcBef>
              <a:spcAft>
                <a:spcPts val="0"/>
              </a:spcAft>
              <a:buNone/>
            </a:pPr>
            <a:r>
              <a:rPr lang="en" sz="1450">
                <a:solidFill>
                  <a:srgbClr val="161B3D"/>
                </a:solidFill>
                <a:highlight>
                  <a:srgbClr val="FFFFFF"/>
                </a:highlight>
              </a:rPr>
              <a:t>Still more ways to go - need to dive more deeply into the code and use its tracking to maximum.</a:t>
            </a:r>
            <a:endParaRPr sz="1450">
              <a:solidFill>
                <a:srgbClr val="161B3D"/>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d75c5a10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d75c5a10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not only did we briefly introduce QPM and SRS but ideally our group would like to [bullet point 1]</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d75c5a10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d75c5a10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d75c5a10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d75c5a10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d75c5a10d_0_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dd75c5a10d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d75c5a10d_0_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dd75c5a10d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dd75c5a1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dd75c5a1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dd75c5a1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dd75c5a1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So, what problems are we trying to tackle?</a:t>
            </a:r>
            <a:endParaRPr/>
          </a:p>
          <a:p>
            <a:pPr indent="0" lvl="0" marL="0" rtl="0" algn="l">
              <a:lnSpc>
                <a:spcPct val="115000"/>
              </a:lnSpc>
              <a:spcBef>
                <a:spcPts val="0"/>
              </a:spcBef>
              <a:spcAft>
                <a:spcPts val="0"/>
              </a:spcAft>
              <a:buNone/>
            </a:pPr>
            <a:r>
              <a:rPr lang="en"/>
              <a:t>-Cancer cells grow resistance to drugs over the course of the drug therapy.</a:t>
            </a:r>
            <a:endParaRPr/>
          </a:p>
          <a:p>
            <a:pPr indent="0" lvl="0" marL="0" rtl="0" algn="l">
              <a:lnSpc>
                <a:spcPct val="115000"/>
              </a:lnSpc>
              <a:spcBef>
                <a:spcPts val="0"/>
              </a:spcBef>
              <a:spcAft>
                <a:spcPts val="0"/>
              </a:spcAft>
              <a:buNone/>
            </a:pPr>
            <a:r>
              <a:rPr lang="en"/>
              <a:t>	If you look at the diagram on the right side, on the left, it shows tumor cells with few that already have resistance to drugs. This is due to simply a genetic diversity among cells. When you treat these cells with a drug, only the non-resistant ones will die and the surviving cells will grow and divide into tumor again.</a:t>
            </a:r>
            <a:endParaRPr/>
          </a:p>
          <a:p>
            <a:pPr indent="0" lvl="0" marL="0" rtl="0" algn="l">
              <a:lnSpc>
                <a:spcPct val="115000"/>
              </a:lnSpc>
              <a:spcBef>
                <a:spcPts val="0"/>
              </a:spcBef>
              <a:spcAft>
                <a:spcPts val="0"/>
              </a:spcAft>
              <a:buNone/>
            </a:pPr>
            <a:r>
              <a:rPr lang="en"/>
              <a:t>	Similarly, on the right side of the figure, no cells have resistance. When treated with a drug, most of the cells in the tumor will die but some will acquire resistance, and they will form new tumors that do not respond to the drug.</a:t>
            </a:r>
            <a:endParaRPr/>
          </a:p>
          <a:p>
            <a:pPr indent="0" lvl="0" marL="0" rtl="0" algn="l">
              <a:lnSpc>
                <a:spcPct val="115000"/>
              </a:lnSpc>
              <a:spcBef>
                <a:spcPts val="0"/>
              </a:spcBef>
              <a:spcAft>
                <a:spcPts val="0"/>
              </a:spcAft>
              <a:buNone/>
            </a:pPr>
            <a:r>
              <a:rPr lang="en"/>
              <a:t>- </a:t>
            </a:r>
            <a:r>
              <a:rPr lang="en"/>
              <a:t>However, there are very little understanding of how these cells acquire resistance to drugs.</a:t>
            </a:r>
            <a:endParaRPr/>
          </a:p>
          <a:p>
            <a:pPr indent="0" lvl="0" marL="0" rtl="0" algn="l">
              <a:lnSpc>
                <a:spcPct val="115000"/>
              </a:lnSpc>
              <a:spcBef>
                <a:spcPts val="0"/>
              </a:spcBef>
              <a:spcAft>
                <a:spcPts val="0"/>
              </a:spcAft>
              <a:buNone/>
            </a:pPr>
            <a:r>
              <a:rPr lang="en"/>
              <a:t>-The heterogeneous environment and the type of drug used for therapy all affect how the cells gain resistance.</a:t>
            </a:r>
            <a:endParaRPr/>
          </a:p>
          <a:p>
            <a:pPr indent="0" lvl="0" marL="0" rtl="0" algn="l">
              <a:lnSpc>
                <a:spcPct val="115000"/>
              </a:lnSpc>
              <a:spcBef>
                <a:spcPts val="0"/>
              </a:spcBef>
              <a:spcAft>
                <a:spcPts val="0"/>
              </a:spcAft>
              <a:buNone/>
            </a:pPr>
            <a:r>
              <a:rPr lang="en"/>
              <a:t>-To achieve a better understanding of how cells grow and acquire drug resistance, we decided it is necessary to probe single cell growth as an indicator of drug </a:t>
            </a:r>
            <a:r>
              <a:rPr lang="en"/>
              <a:t>exposure</a:t>
            </a:r>
            <a:r>
              <a:rPr lang="en"/>
              <a:t> and response.</a:t>
            </a:r>
            <a:endParaRPr/>
          </a:p>
          <a:p>
            <a:pPr indent="0" lvl="0" marL="0" rtl="0" algn="l">
              <a:lnSpc>
                <a:spcPct val="115000"/>
              </a:lnSpc>
              <a:spcBef>
                <a:spcPts val="0"/>
              </a:spcBef>
              <a:spcAft>
                <a:spcPts val="0"/>
              </a:spcAft>
              <a:buNone/>
            </a:pPr>
            <a:r>
              <a:rPr lang="en"/>
              <a:t>There are three promising methods to detect cell growth: MEMS, QPM, and hopefully, SRS.</a:t>
            </a:r>
            <a:endParaRPr/>
          </a:p>
          <a:p>
            <a:pPr indent="0" lvl="0" marL="0" rtl="0" algn="l">
              <a:lnSpc>
                <a:spcPct val="115000"/>
              </a:lnSpc>
              <a:spcBef>
                <a:spcPts val="0"/>
              </a:spcBef>
              <a:spcAft>
                <a:spcPts val="0"/>
              </a:spcAft>
              <a:buClr>
                <a:schemeClr val="dk1"/>
              </a:buClr>
              <a:buSzPts val="1100"/>
              <a:buFont typeface="Arial"/>
              <a:buNone/>
            </a:pPr>
            <a:r>
              <a:rPr lang="en"/>
              <a:t>What we did in this project was to build a way to segment, detect, and track cells in microscope images collected from QPM.</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d75c5a1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dd75c5a1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202122"/>
                </a:solidFill>
                <a:highlight>
                  <a:srgbClr val="FFFFFF"/>
                </a:highlight>
              </a:rPr>
              <a:t>the meat, backbone or golden standard of cell growth detection is Quantitative Phase microscopy or QPM, QPM refers to a branch of methods that are able to quantify the phase shift that occurs when light passes through a more optically dense object</a:t>
            </a:r>
            <a:endParaRPr sz="1050">
              <a:solidFill>
                <a:srgbClr val="202122"/>
              </a:solidFill>
              <a:highlight>
                <a:srgbClr val="FFFFFF"/>
              </a:highlight>
            </a:endParaRPr>
          </a:p>
          <a:p>
            <a:pPr indent="0" lvl="0" marL="0" rtl="0" algn="l">
              <a:lnSpc>
                <a:spcPct val="115000"/>
              </a:lnSpc>
              <a:spcBef>
                <a:spcPts val="0"/>
              </a:spcBef>
              <a:spcAft>
                <a:spcPts val="0"/>
              </a:spcAft>
              <a:buNone/>
            </a:pPr>
            <a:r>
              <a:t/>
            </a:r>
            <a:endParaRPr sz="1050">
              <a:solidFill>
                <a:srgbClr val="2021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50">
                <a:solidFill>
                  <a:srgbClr val="202122"/>
                </a:solidFill>
                <a:highlight>
                  <a:srgbClr val="FFFFFF"/>
                </a:highlight>
              </a:rPr>
              <a:t>here is a QPM image, as I implied, the intensity of a pixel has a direct physical meaning, the optical thickness of a cell is the physical height of the cell multiplied by the optical density of the cell at that point. If we were looking at more resolved cell structures like lipid droplets which are dense and therefore in this color scheme would appear dark while vacuoles which are less dense would appear more bright</a:t>
            </a:r>
            <a:endParaRPr sz="1050">
              <a:solidFill>
                <a:srgbClr val="2021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50">
                <a:solidFill>
                  <a:srgbClr val="202122"/>
                </a:solidFill>
                <a:highlight>
                  <a:srgbClr val="FFFFFF"/>
                </a:highlight>
              </a:rPr>
              <a:t>one drawback of QPM is that it is limited to cell monolayer structures</a:t>
            </a:r>
            <a:endParaRPr sz="1050">
              <a:solidFill>
                <a:srgbClr val="202122"/>
              </a:solidFill>
              <a:highlight>
                <a:srgbClr val="FFFFFF"/>
              </a:highlight>
            </a:endParaRPr>
          </a:p>
          <a:p>
            <a:pPr indent="0" lvl="0" marL="0" rtl="0" algn="l">
              <a:spcBef>
                <a:spcPts val="0"/>
              </a:spcBef>
              <a:spcAft>
                <a:spcPts val="0"/>
              </a:spcAft>
              <a:buNone/>
            </a:pPr>
            <a:r>
              <a:t/>
            </a:r>
            <a:endParaRPr sz="1200">
              <a:solidFill>
                <a:srgbClr val="404040"/>
              </a:solidFill>
              <a:highlight>
                <a:srgbClr val="FFFFFF"/>
              </a:highlight>
            </a:endParaRPr>
          </a:p>
          <a:p>
            <a:pPr indent="0" lvl="0" marL="0" rtl="0" algn="l">
              <a:spcBef>
                <a:spcPts val="0"/>
              </a:spcBef>
              <a:spcAft>
                <a:spcPts val="0"/>
              </a:spcAft>
              <a:buNone/>
            </a:pPr>
            <a:r>
              <a:t/>
            </a:r>
            <a:endParaRPr sz="1200">
              <a:solidFill>
                <a:srgbClr val="404040"/>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d75c5a10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d75c5a10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 hope to supplement QPM images with a type of vibrational spectroscopy</a:t>
            </a:r>
            <a:endParaRPr/>
          </a:p>
          <a:p>
            <a:pPr indent="0" lvl="0" marL="0" rtl="0" algn="l">
              <a:lnSpc>
                <a:spcPct val="115000"/>
              </a:lnSpc>
              <a:spcBef>
                <a:spcPts val="0"/>
              </a:spcBef>
              <a:spcAft>
                <a:spcPts val="0"/>
              </a:spcAft>
              <a:buClr>
                <a:schemeClr val="dk1"/>
              </a:buClr>
              <a:buSzPts val="1100"/>
              <a:buFont typeface="Arial"/>
              <a:buNone/>
            </a:pPr>
            <a:r>
              <a:rPr lang="en"/>
              <a:t>In our specific vibrational spectroscopy field there is three techniques I want to cover in this crash course of a slide</a:t>
            </a:r>
            <a:endParaRPr/>
          </a:p>
          <a:p>
            <a:pPr indent="0" lvl="0" marL="0" rtl="0" algn="l">
              <a:lnSpc>
                <a:spcPct val="115000"/>
              </a:lnSpc>
              <a:spcBef>
                <a:spcPts val="0"/>
              </a:spcBef>
              <a:spcAft>
                <a:spcPts val="0"/>
              </a:spcAft>
              <a:buNone/>
            </a:pPr>
            <a:r>
              <a:rPr lang="en"/>
              <a:t>These techniques make use of Infrared photons to cause vibrational transitions to virtually excited states, this is a very low probability process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in spontaneous raman youre basically rolling the dice over and over and observing transitions with odds of about getting 1 hit every 10^8 photons.</a:t>
            </a:r>
            <a:endParaRPr/>
          </a:p>
          <a:p>
            <a:pPr indent="0" lvl="0" marL="0" rtl="0" algn="l">
              <a:lnSpc>
                <a:spcPct val="115000"/>
              </a:lnSpc>
              <a:spcBef>
                <a:spcPts val="0"/>
              </a:spcBef>
              <a:spcAft>
                <a:spcPts val="0"/>
              </a:spcAft>
              <a:buClr>
                <a:schemeClr val="dk1"/>
              </a:buClr>
              <a:buSzPts val="1100"/>
              <a:buFont typeface="Arial"/>
              <a:buNone/>
            </a:pPr>
            <a:r>
              <a:rPr lang="en"/>
              <a:t>in stimulated raman youre assiting or driving the raman process by the fundamental of stimulated emission</a:t>
            </a:r>
            <a:endParaRPr/>
          </a:p>
          <a:p>
            <a:pPr indent="457200" lvl="0" marL="0" rtl="0" algn="l">
              <a:lnSpc>
                <a:spcPct val="115000"/>
              </a:lnSpc>
              <a:spcBef>
                <a:spcPts val="0"/>
              </a:spcBef>
              <a:spcAft>
                <a:spcPts val="0"/>
              </a:spcAft>
              <a:buClr>
                <a:schemeClr val="dk1"/>
              </a:buClr>
              <a:buSzPts val="1100"/>
              <a:buFont typeface="Arial"/>
              <a:buNone/>
            </a:pPr>
            <a:r>
              <a:rPr lang="en"/>
              <a:t>In SRG you have two high energy photons of pump photons while having one stokes or lower energy photon, ultimately emiting a new stokes or higher energy photon to be detected. in SRL it's the opposite</a:t>
            </a:r>
            <a:endParaRPr/>
          </a:p>
          <a:p>
            <a:pPr indent="0" lvl="0" marL="0" rtl="0" algn="l">
              <a:lnSpc>
                <a:spcPct val="115000"/>
              </a:lnSpc>
              <a:spcBef>
                <a:spcPts val="0"/>
              </a:spcBef>
              <a:spcAft>
                <a:spcPts val="0"/>
              </a:spcAft>
              <a:buClr>
                <a:schemeClr val="dk1"/>
              </a:buClr>
              <a:buSzPts val="1100"/>
              <a:buFont typeface="Arial"/>
              <a:buNone/>
            </a:pPr>
            <a:r>
              <a:rPr lang="en"/>
              <a:t>Lastly theres CARS or coherent antistokes raman, cars is a little bit more complex, it involves anti-stokes shifts or a gain of a vibrationally excited state</a:t>
            </a:r>
            <a:endParaRPr/>
          </a:p>
          <a:p>
            <a:pPr indent="0" lvl="0" marL="0" rtl="0" algn="l">
              <a:lnSpc>
                <a:spcPct val="115000"/>
              </a:lnSpc>
              <a:spcBef>
                <a:spcPts val="0"/>
              </a:spcBef>
              <a:spcAft>
                <a:spcPts val="0"/>
              </a:spcAft>
              <a:buClr>
                <a:schemeClr val="dk1"/>
              </a:buClr>
              <a:buSzPts val="1100"/>
              <a:buFont typeface="Arial"/>
              <a:buNone/>
            </a:pPr>
            <a:r>
              <a:rPr lang="en"/>
              <a:t>as you can see I have two different arrangements and more colors of photons flying around, what I havent shown are the other 48 pathways that CARS can follow to show signal, and frankly that doesn't belong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the transition** *In simple terms* SRS is your workhorse of vibrational biological imaging, free of nonresonant background and linearly proportional to concentration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There’s three techniques I want to discuss at some length I’ll try to make it brief but concise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Nonlinear involving more than one photon</a:t>
            </a:r>
            <a:endParaRPr/>
          </a:p>
          <a:p>
            <a:pPr indent="0" lvl="0" marL="0" rtl="0" algn="l">
              <a:spcBef>
                <a:spcPts val="0"/>
              </a:spcBef>
              <a:spcAft>
                <a:spcPts val="0"/>
              </a:spcAft>
              <a:buNone/>
            </a:pPr>
            <a:r>
              <a:rPr lang="en"/>
              <a:t>They are third order nonlinear processes, meaning you have three photons interacting and then a fourth photon coming out and thats the photon that youre trying to detect, carrying information. In SRG you have two pump photons and one stokes photon and then the system will emit a new stokes photon so what you see here is a gain in your stokes beam. In STL you have two stokes photon interacting and one pump photon interacting, giving you an emitted pump proton to detect that will actually lead to a destructive interference in your pump beam and this youll be detecting a loss intensity of your pump beam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SRS has quadratic </a:t>
            </a:r>
            <a:r>
              <a:rPr lang="en"/>
              <a:t>relationship</a:t>
            </a:r>
            <a:r>
              <a:rPr lang="en"/>
              <a:t> with concentration whereas CARS isn’t simply quadratic bc theres also noise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CARS a little more complex, you can see I have two different arrangements and more colors of photons flying around, what I havent shown are the 48 other pathways that CARS can follow to show signal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Spontaneous youre basically rolling the dice over and over and observing transitions</a:t>
            </a:r>
            <a:endParaRPr/>
          </a:p>
          <a:p>
            <a:pPr indent="0" lvl="0" marL="0" rtl="0" algn="l">
              <a:spcBef>
                <a:spcPts val="0"/>
              </a:spcBef>
              <a:spcAft>
                <a:spcPts val="0"/>
              </a:spcAft>
              <a:buNone/>
            </a:pPr>
            <a:r>
              <a:rPr lang="en"/>
              <a:t>CARS takes rather a long time to experimentally set up &amp; to change at what energy youre probing, also its not free of nonresonant noise</a:t>
            </a:r>
            <a:endParaRPr/>
          </a:p>
          <a:p>
            <a:pPr indent="0" lvl="0" marL="0" rtl="0" algn="l">
              <a:spcBef>
                <a:spcPts val="0"/>
              </a:spcBef>
              <a:spcAft>
                <a:spcPts val="0"/>
              </a:spcAft>
              <a:buNone/>
            </a:pPr>
            <a:r>
              <a:rPr lang="en"/>
              <a:t>In SRS youre assisting or driving the raman process by the fundamental of stimulated emission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d75c5a10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d75c5a10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50">
              <a:solidFill>
                <a:srgbClr val="3333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050">
              <a:solidFill>
                <a:srgbClr val="333333"/>
              </a:solidFill>
              <a:highlight>
                <a:srgbClr val="FFFFFF"/>
              </a:highlight>
            </a:endParaRPr>
          </a:p>
          <a:p>
            <a:pPr indent="0" lvl="0" marL="0" rtl="0" algn="l">
              <a:lnSpc>
                <a:spcPct val="115000"/>
              </a:lnSpc>
              <a:spcBef>
                <a:spcPts val="1200"/>
              </a:spcBef>
              <a:spcAft>
                <a:spcPts val="1200"/>
              </a:spcAft>
              <a:buClr>
                <a:schemeClr val="dk1"/>
              </a:buClr>
              <a:buSzPts val="1100"/>
              <a:buFont typeface="Arial"/>
              <a:buNone/>
            </a:pPr>
            <a:r>
              <a:rPr lang="en" sz="1050">
                <a:solidFill>
                  <a:srgbClr val="333333"/>
                </a:solidFill>
                <a:highlight>
                  <a:srgbClr val="FFFFFF"/>
                </a:highlight>
              </a:rPr>
              <a:t>The Gaussian reduces the effect of noise present in the image. Then, potential edges are thinned down to 1-pixel curves by removing non-maximum pixels of the gradient magnitude. Finally, edge pixels are kept or removed using hysteresis thresholding on the gradient magnitude.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d75c5a10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d75c5a10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segmented image, we built our ground-truth to train our detection model YOLOv5 and tracking model Norfair.</a:t>
            </a:r>
            <a:endParaRPr/>
          </a:p>
          <a:p>
            <a:pPr indent="0" lvl="0" marL="0" rtl="0" algn="l">
              <a:spcBef>
                <a:spcPts val="0"/>
              </a:spcBef>
              <a:spcAft>
                <a:spcPts val="0"/>
              </a:spcAft>
              <a:buNone/>
            </a:pPr>
            <a:r>
              <a:rPr lang="en"/>
              <a:t>YOLOv5 i</a:t>
            </a:r>
            <a:r>
              <a:rPr lang="en">
                <a:solidFill>
                  <a:schemeClr val="dk1"/>
                </a:solidFill>
              </a:rPr>
              <a:t>s </a:t>
            </a:r>
            <a:r>
              <a:rPr lang="en">
                <a:solidFill>
                  <a:schemeClr val="dk1"/>
                </a:solidFill>
              </a:rPr>
              <a:t>a real-time object detection framework and stands for You Only Look Once. Image is only passed once through the FCNN, or fully convolutional neural network. It is very easy to learn and require minimal background knowledge in coding, which was perfect for us.</a:t>
            </a:r>
            <a:endParaRPr>
              <a:solidFill>
                <a:schemeClr val="dk1"/>
              </a:solidFill>
            </a:endParaRPr>
          </a:p>
          <a:p>
            <a:pPr indent="0" lvl="0" marL="0" rtl="0" algn="l">
              <a:spcBef>
                <a:spcPts val="0"/>
              </a:spcBef>
              <a:spcAft>
                <a:spcPts val="0"/>
              </a:spcAft>
              <a:buNone/>
            </a:pPr>
            <a:r>
              <a:rPr lang="en">
                <a:solidFill>
                  <a:schemeClr val="dk1"/>
                </a:solidFill>
              </a:rPr>
              <a:t>Based on the segmentation, we labeled 100 images and trained them through YOLOv5 using Azure Virtual Machine which saved us time and resources.</a:t>
            </a:r>
            <a:endParaRPr>
              <a:solidFill>
                <a:schemeClr val="dk1"/>
              </a:solidFill>
            </a:endParaRPr>
          </a:p>
          <a:p>
            <a:pPr indent="0" lvl="0" marL="0" rtl="0" algn="l">
              <a:spcBef>
                <a:spcPts val="0"/>
              </a:spcBef>
              <a:spcAft>
                <a:spcPts val="0"/>
              </a:spcAft>
              <a:buNone/>
            </a:pPr>
            <a:r>
              <a:rPr lang="en">
                <a:solidFill>
                  <a:schemeClr val="dk1"/>
                </a:solidFill>
              </a:rPr>
              <a:t>Upon completion of the training, we used the generated weight to run our tracking model, Norfair, which is</a:t>
            </a:r>
            <a:r>
              <a:rPr lang="en" sz="1200">
                <a:solidFill>
                  <a:srgbClr val="24292E"/>
                </a:solidFill>
                <a:highlight>
                  <a:srgbClr val="FFFFFF"/>
                </a:highlight>
              </a:rPr>
              <a:t> a customizable lightweight Python library for real-time 2D object tracking.</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d75c5a10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d75c5a10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d75c5a1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d75c5a1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1_Custom Layout">
    <p:spTree>
      <p:nvGrpSpPr>
        <p:cNvPr id="6" name="Shape 6"/>
        <p:cNvGrpSpPr/>
        <p:nvPr/>
      </p:nvGrpSpPr>
      <p:grpSpPr>
        <a:xfrm>
          <a:off x="0" y="0"/>
          <a:ext cx="0" cy="0"/>
          <a:chOff x="0" y="0"/>
          <a:chExt cx="0" cy="0"/>
        </a:xfrm>
      </p:grpSpPr>
      <p:sp>
        <p:nvSpPr>
          <p:cNvPr id="7" name="Google Shape;7;p2"/>
          <p:cNvSpPr txBox="1"/>
          <p:nvPr>
            <p:ph idx="1" type="body"/>
          </p:nvPr>
        </p:nvSpPr>
        <p:spPr>
          <a:xfrm>
            <a:off x="447923" y="1730667"/>
            <a:ext cx="8197200" cy="2365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8" name="Google Shape;8;p2"/>
          <p:cNvPicPr preferRelativeResize="0"/>
          <p:nvPr/>
        </p:nvPicPr>
        <p:blipFill rotWithShape="1">
          <a:blip r:embed="rId2">
            <a:alphaModFix/>
          </a:blip>
          <a:srcRect b="0" l="0" r="0" t="0"/>
          <a:stretch/>
        </p:blipFill>
        <p:spPr>
          <a:xfrm>
            <a:off x="7483915" y="4219956"/>
            <a:ext cx="1371600" cy="923544"/>
          </a:xfrm>
          <a:prstGeom prst="rect">
            <a:avLst/>
          </a:prstGeom>
          <a:noFill/>
          <a:ln>
            <a:noFill/>
          </a:ln>
        </p:spPr>
      </p:pic>
      <p:pic>
        <p:nvPicPr>
          <p:cNvPr id="9" name="Google Shape;9;p2"/>
          <p:cNvPicPr preferRelativeResize="0"/>
          <p:nvPr/>
        </p:nvPicPr>
        <p:blipFill rotWithShape="1">
          <a:blip r:embed="rId3">
            <a:alphaModFix/>
          </a:blip>
          <a:srcRect b="0" l="0" r="0" t="0"/>
          <a:stretch/>
        </p:blipFill>
        <p:spPr>
          <a:xfrm>
            <a:off x="555874" y="1363508"/>
            <a:ext cx="1090095" cy="96362"/>
          </a:xfrm>
          <a:prstGeom prst="rect">
            <a:avLst/>
          </a:prstGeom>
          <a:noFill/>
          <a:ln>
            <a:noFill/>
          </a:ln>
        </p:spPr>
      </p:pic>
      <p:sp>
        <p:nvSpPr>
          <p:cNvPr id="10" name="Google Shape;10;p2"/>
          <p:cNvSpPr txBox="1"/>
          <p:nvPr>
            <p:ph type="title"/>
          </p:nvPr>
        </p:nvSpPr>
        <p:spPr>
          <a:xfrm>
            <a:off x="460375" y="369733"/>
            <a:ext cx="8184600" cy="9939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Condensed Thin"/>
              <a:buNone/>
              <a:defRPr b="1" i="0" sz="3000" u="none" cap="none" strike="noStrike">
                <a:solidFill>
                  <a:schemeClr val="dk1"/>
                </a:solidFill>
                <a:latin typeface="Encode Sans Condensed Thin"/>
                <a:ea typeface="Encode Sans Condensed Thin"/>
                <a:cs typeface="Encode Sans Condensed Thin"/>
                <a:sym typeface="Encode Sans Condensed Th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undless">
  <p:cSld name="1_Title Only">
    <p:spTree>
      <p:nvGrpSpPr>
        <p:cNvPr id="11" name="Shape 11"/>
        <p:cNvGrpSpPr/>
        <p:nvPr/>
      </p:nvGrpSpPr>
      <p:grpSpPr>
        <a:xfrm>
          <a:off x="0" y="0"/>
          <a:ext cx="0" cy="0"/>
          <a:chOff x="0" y="0"/>
          <a:chExt cx="0" cy="0"/>
        </a:xfrm>
      </p:grpSpPr>
      <p:pic>
        <p:nvPicPr>
          <p:cNvPr id="12" name="Google Shape;12;p3"/>
          <p:cNvPicPr preferRelativeResize="0"/>
          <p:nvPr/>
        </p:nvPicPr>
        <p:blipFill rotWithShape="1">
          <a:blip r:embed="rId2">
            <a:alphaModFix/>
          </a:blip>
          <a:srcRect b="0" l="0" r="0" t="0"/>
          <a:stretch/>
        </p:blipFill>
        <p:spPr>
          <a:xfrm>
            <a:off x="569461" y="3426449"/>
            <a:ext cx="1597439" cy="139700"/>
          </a:xfrm>
          <a:prstGeom prst="rect">
            <a:avLst/>
          </a:prstGeom>
          <a:noFill/>
          <a:ln>
            <a:noFill/>
          </a:ln>
        </p:spPr>
      </p:pic>
      <p:pic>
        <p:nvPicPr>
          <p:cNvPr id="13" name="Google Shape;13;p3"/>
          <p:cNvPicPr preferRelativeResize="0"/>
          <p:nvPr/>
        </p:nvPicPr>
        <p:blipFill rotWithShape="1">
          <a:blip r:embed="rId3">
            <a:alphaModFix/>
          </a:blip>
          <a:srcRect b="0" l="0" r="0" t="0"/>
          <a:stretch/>
        </p:blipFill>
        <p:spPr>
          <a:xfrm>
            <a:off x="568081" y="4599107"/>
            <a:ext cx="2416273" cy="212486"/>
          </a:xfrm>
          <a:prstGeom prst="rect">
            <a:avLst/>
          </a:prstGeom>
          <a:noFill/>
          <a:ln>
            <a:noFill/>
          </a:ln>
        </p:spPr>
      </p:pic>
      <p:pic>
        <p:nvPicPr>
          <p:cNvPr descr="W Logo_Purple_2685_HEX.png" id="14" name="Google Shape;14;p3"/>
          <p:cNvPicPr preferRelativeResize="0"/>
          <p:nvPr/>
        </p:nvPicPr>
        <p:blipFill rotWithShape="1">
          <a:blip r:embed="rId4">
            <a:alphaModFix/>
          </a:blip>
          <a:srcRect b="0" l="0" r="0" t="0"/>
          <a:stretch/>
        </p:blipFill>
        <p:spPr>
          <a:xfrm>
            <a:off x="7483915" y="4219956"/>
            <a:ext cx="1371600" cy="923544"/>
          </a:xfrm>
          <a:prstGeom prst="rect">
            <a:avLst/>
          </a:prstGeom>
          <a:noFill/>
          <a:ln>
            <a:noFill/>
          </a:ln>
        </p:spPr>
      </p:pic>
      <p:sp>
        <p:nvSpPr>
          <p:cNvPr id="15" name="Google Shape;15;p3"/>
          <p:cNvSpPr txBox="1"/>
          <p:nvPr>
            <p:ph type="title"/>
          </p:nvPr>
        </p:nvSpPr>
        <p:spPr>
          <a:xfrm>
            <a:off x="460375" y="644993"/>
            <a:ext cx="7023600" cy="26418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Condensed Thin"/>
              <a:buNone/>
              <a:defRPr b="1" i="0" sz="5000" u="none" cap="none" strike="noStrike">
                <a:solidFill>
                  <a:schemeClr val="dk1"/>
                </a:solidFill>
                <a:latin typeface="Encode Sans Condensed Thin"/>
                <a:ea typeface="Encode Sans Condensed Thin"/>
                <a:cs typeface="Encode Sans Condensed Thin"/>
                <a:sym typeface="Encode Sans Condensed Th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UW">
  <p:cSld name="Title Only">
    <p:spTree>
      <p:nvGrpSpPr>
        <p:cNvPr id="16" name="Shape 16"/>
        <p:cNvGrpSpPr/>
        <p:nvPr/>
      </p:nvGrpSpPr>
      <p:grpSpPr>
        <a:xfrm>
          <a:off x="0" y="0"/>
          <a:ext cx="0" cy="0"/>
          <a:chOff x="0" y="0"/>
          <a:chExt cx="0" cy="0"/>
        </a:xfrm>
      </p:grpSpPr>
      <p:pic>
        <p:nvPicPr>
          <p:cNvPr descr="W Logo_Purple_2685_HEX.png" id="17" name="Google Shape;17;p4"/>
          <p:cNvPicPr preferRelativeResize="0"/>
          <p:nvPr/>
        </p:nvPicPr>
        <p:blipFill rotWithShape="1">
          <a:blip r:embed="rId2">
            <a:alphaModFix/>
          </a:blip>
          <a:srcRect b="0" l="0" r="0" t="0"/>
          <a:stretch/>
        </p:blipFill>
        <p:spPr>
          <a:xfrm>
            <a:off x="7483915" y="4219956"/>
            <a:ext cx="1371600" cy="923544"/>
          </a:xfrm>
          <a:prstGeom prst="rect">
            <a:avLst/>
          </a:prstGeom>
          <a:noFill/>
          <a:ln>
            <a:noFill/>
          </a:ln>
        </p:spPr>
      </p:pic>
      <p:pic>
        <p:nvPicPr>
          <p:cNvPr id="18" name="Google Shape;18;p4"/>
          <p:cNvPicPr preferRelativeResize="0"/>
          <p:nvPr/>
        </p:nvPicPr>
        <p:blipFill rotWithShape="1">
          <a:blip r:embed="rId3">
            <a:alphaModFix/>
          </a:blip>
          <a:srcRect b="0" l="0" r="0" t="0"/>
          <a:stretch/>
        </p:blipFill>
        <p:spPr>
          <a:xfrm>
            <a:off x="569461" y="3426449"/>
            <a:ext cx="1597439" cy="139700"/>
          </a:xfrm>
          <a:prstGeom prst="rect">
            <a:avLst/>
          </a:prstGeom>
          <a:noFill/>
          <a:ln>
            <a:noFill/>
          </a:ln>
        </p:spPr>
      </p:pic>
      <p:pic>
        <p:nvPicPr>
          <p:cNvPr id="19" name="Google Shape;19;p4"/>
          <p:cNvPicPr preferRelativeResize="0"/>
          <p:nvPr/>
        </p:nvPicPr>
        <p:blipFill rotWithShape="1">
          <a:blip r:embed="rId4">
            <a:alphaModFix/>
          </a:blip>
          <a:srcRect b="0" l="0" r="0" t="0"/>
          <a:stretch/>
        </p:blipFill>
        <p:spPr>
          <a:xfrm>
            <a:off x="568085" y="4675530"/>
            <a:ext cx="2539991" cy="172311"/>
          </a:xfrm>
          <a:prstGeom prst="rect">
            <a:avLst/>
          </a:prstGeom>
          <a:noFill/>
          <a:ln>
            <a:noFill/>
          </a:ln>
        </p:spPr>
      </p:pic>
      <p:sp>
        <p:nvSpPr>
          <p:cNvPr id="20" name="Google Shape;20;p4"/>
          <p:cNvSpPr txBox="1"/>
          <p:nvPr>
            <p:ph type="title"/>
          </p:nvPr>
        </p:nvSpPr>
        <p:spPr>
          <a:xfrm>
            <a:off x="460375" y="644993"/>
            <a:ext cx="6972300" cy="26418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Condensed Thin"/>
              <a:buNone/>
              <a:defRPr b="1" i="0" sz="5000" u="none" cap="none" strike="noStrike">
                <a:solidFill>
                  <a:schemeClr val="dk1"/>
                </a:solidFill>
                <a:latin typeface="Encode Sans Condensed Thin"/>
                <a:ea typeface="Encode Sans Condensed Thin"/>
                <a:cs typeface="Encode Sans Condensed Thin"/>
                <a:sym typeface="Encode Sans Condensed Th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Custom Layout">
    <p:spTree>
      <p:nvGrpSpPr>
        <p:cNvPr id="21" name="Shape 21"/>
        <p:cNvGrpSpPr/>
        <p:nvPr/>
      </p:nvGrpSpPr>
      <p:grpSpPr>
        <a:xfrm>
          <a:off x="0" y="0"/>
          <a:ext cx="0" cy="0"/>
          <a:chOff x="0" y="0"/>
          <a:chExt cx="0" cy="0"/>
        </a:xfrm>
      </p:grpSpPr>
      <p:sp>
        <p:nvSpPr>
          <p:cNvPr id="22" name="Google Shape;22;p5"/>
          <p:cNvSpPr txBox="1"/>
          <p:nvPr>
            <p:ph idx="1" type="body"/>
          </p:nvPr>
        </p:nvSpPr>
        <p:spPr>
          <a:xfrm>
            <a:off x="447923" y="2320239"/>
            <a:ext cx="8197200" cy="2251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5"/>
          <p:cNvSpPr txBox="1"/>
          <p:nvPr>
            <p:ph idx="2" type="body"/>
          </p:nvPr>
        </p:nvSpPr>
        <p:spPr>
          <a:xfrm>
            <a:off x="460375" y="1730667"/>
            <a:ext cx="8184600" cy="411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chemeClr val="dk2"/>
              </a:buClr>
              <a:buSzPts val="2400"/>
              <a:buFont typeface="Open Sans"/>
              <a:buNone/>
              <a:defRPr i="0" sz="2400" u="none" cap="none" strike="noStrike">
                <a:solidFill>
                  <a:schemeClr val="dk2"/>
                </a:solidFill>
                <a:latin typeface="Open Sans"/>
                <a:ea typeface="Open Sans"/>
                <a:cs typeface="Open Sans"/>
                <a:sym typeface="Open Sans"/>
              </a:defRPr>
            </a:lvl1pPr>
            <a:lvl2pPr indent="-228600" lvl="1" marL="914400" marR="0" rtl="0" algn="l">
              <a:spcBef>
                <a:spcPts val="560"/>
              </a:spcBef>
              <a:spcAft>
                <a:spcPts val="0"/>
              </a:spcAft>
              <a:buClr>
                <a:srgbClr val="E8D3A2"/>
              </a:buClr>
              <a:buSzPts val="2800"/>
              <a:buFont typeface="Open Sans"/>
              <a:buNone/>
              <a:defRPr i="0" sz="2800" u="none" cap="none" strike="noStrike">
                <a:solidFill>
                  <a:srgbClr val="E8D3A2"/>
                </a:solidFill>
                <a:latin typeface="Open Sans"/>
                <a:ea typeface="Open Sans"/>
                <a:cs typeface="Open Sans"/>
                <a:sym typeface="Open Sans"/>
              </a:defRPr>
            </a:lvl2pPr>
            <a:lvl3pPr indent="-228600" lvl="2" marL="1371600" marR="0" rtl="0" algn="l">
              <a:spcBef>
                <a:spcPts val="480"/>
              </a:spcBef>
              <a:spcAft>
                <a:spcPts val="0"/>
              </a:spcAft>
              <a:buClr>
                <a:srgbClr val="E8D3A2"/>
              </a:buClr>
              <a:buSzPts val="2400"/>
              <a:buFont typeface="Open Sans"/>
              <a:buNone/>
              <a:defRPr i="0" sz="2400" u="none" cap="none" strike="noStrike">
                <a:solidFill>
                  <a:srgbClr val="E8D3A2"/>
                </a:solidFill>
                <a:latin typeface="Open Sans"/>
                <a:ea typeface="Open Sans"/>
                <a:cs typeface="Open Sans"/>
                <a:sym typeface="Open Sans"/>
              </a:defRPr>
            </a:lvl3pPr>
            <a:lvl4pPr indent="-228600" lvl="3" marL="18288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4pPr>
            <a:lvl5pPr indent="-228600" lvl="4" marL="22860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6pPr>
            <a:lvl7pPr indent="-355600" lvl="6" marL="32004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7pPr>
            <a:lvl8pPr indent="-355600" lvl="7" marL="36576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8pPr>
            <a:lvl9pPr indent="-355600" lvl="8" marL="41148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9pPr>
          </a:lstStyle>
          <a:p/>
        </p:txBody>
      </p:sp>
      <p:pic>
        <p:nvPicPr>
          <p:cNvPr id="24" name="Google Shape;24;p5"/>
          <p:cNvPicPr preferRelativeResize="0"/>
          <p:nvPr/>
        </p:nvPicPr>
        <p:blipFill rotWithShape="1">
          <a:blip r:embed="rId2">
            <a:alphaModFix/>
          </a:blip>
          <a:srcRect b="0" l="0" r="0" t="0"/>
          <a:stretch/>
        </p:blipFill>
        <p:spPr>
          <a:xfrm>
            <a:off x="555874" y="1363508"/>
            <a:ext cx="1090095" cy="96362"/>
          </a:xfrm>
          <a:prstGeom prst="rect">
            <a:avLst/>
          </a:prstGeom>
          <a:noFill/>
          <a:ln>
            <a:noFill/>
          </a:ln>
        </p:spPr>
      </p:pic>
      <p:pic>
        <p:nvPicPr>
          <p:cNvPr id="25" name="Google Shape;25;p5"/>
          <p:cNvPicPr preferRelativeResize="0"/>
          <p:nvPr/>
        </p:nvPicPr>
        <p:blipFill rotWithShape="1">
          <a:blip r:embed="rId3">
            <a:alphaModFix/>
          </a:blip>
          <a:srcRect b="0" l="0" r="0" t="0"/>
          <a:stretch/>
        </p:blipFill>
        <p:spPr>
          <a:xfrm>
            <a:off x="6105041" y="4675530"/>
            <a:ext cx="2539991" cy="172311"/>
          </a:xfrm>
          <a:prstGeom prst="rect">
            <a:avLst/>
          </a:prstGeom>
          <a:noFill/>
          <a:ln>
            <a:noFill/>
          </a:ln>
        </p:spPr>
      </p:pic>
      <p:sp>
        <p:nvSpPr>
          <p:cNvPr id="26" name="Google Shape;26;p5"/>
          <p:cNvSpPr txBox="1"/>
          <p:nvPr>
            <p:ph type="title"/>
          </p:nvPr>
        </p:nvSpPr>
        <p:spPr>
          <a:xfrm>
            <a:off x="460374" y="369733"/>
            <a:ext cx="8184600" cy="9939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Condensed Thin"/>
              <a:buNone/>
              <a:defRPr b="1" i="0" sz="3000" u="none" cap="none" strike="noStrike">
                <a:solidFill>
                  <a:schemeClr val="dk1"/>
                </a:solidFill>
                <a:latin typeface="Encode Sans Condensed Thin"/>
                <a:ea typeface="Encode Sans Condensed Thin"/>
                <a:cs typeface="Encode Sans Condensed Thin"/>
                <a:sym typeface="Encode Sans Condensed Th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9" name="Google Shape;29;p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3" name="Google Shape;33;p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4" name="Google Shape;3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1">
  <p:cSld name="Header + Subheader + Content">
    <p:spTree>
      <p:nvGrpSpPr>
        <p:cNvPr id="35"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b="0" l="0" r="0" t="0"/>
          <a:stretch/>
        </p:blipFill>
        <p:spPr>
          <a:xfrm>
            <a:off x="555381" y="1364403"/>
            <a:ext cx="1103785" cy="96361"/>
          </a:xfrm>
          <a:prstGeom prst="rect">
            <a:avLst/>
          </a:prstGeom>
          <a:noFill/>
          <a:ln>
            <a:noFill/>
          </a:ln>
        </p:spPr>
      </p:pic>
      <p:pic>
        <p:nvPicPr>
          <p:cNvPr id="37" name="Google Shape;37;p8"/>
          <p:cNvPicPr preferRelativeResize="0"/>
          <p:nvPr/>
        </p:nvPicPr>
        <p:blipFill rotWithShape="1">
          <a:blip r:embed="rId3">
            <a:alphaModFix/>
          </a:blip>
          <a:srcRect b="0" l="0" r="0" t="0"/>
          <a:stretch/>
        </p:blipFill>
        <p:spPr>
          <a:xfrm>
            <a:off x="555380" y="792936"/>
            <a:ext cx="1103785" cy="96362"/>
          </a:xfrm>
          <a:prstGeom prst="rect">
            <a:avLst/>
          </a:prstGeom>
          <a:noFill/>
          <a:ln>
            <a:noFill/>
          </a:ln>
        </p:spPr>
      </p:pic>
      <p:sp>
        <p:nvSpPr>
          <p:cNvPr id="38" name="Google Shape;38;p8"/>
          <p:cNvSpPr txBox="1"/>
          <p:nvPr>
            <p:ph idx="1" type="body"/>
          </p:nvPr>
        </p:nvSpPr>
        <p:spPr>
          <a:xfrm>
            <a:off x="447923" y="1406149"/>
            <a:ext cx="8197200" cy="31659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0"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0"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0"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 name="Google Shape;39;p8"/>
          <p:cNvSpPr txBox="1"/>
          <p:nvPr>
            <p:ph idx="2" type="body"/>
          </p:nvPr>
        </p:nvSpPr>
        <p:spPr>
          <a:xfrm>
            <a:off x="447922" y="887717"/>
            <a:ext cx="8184600" cy="411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indent="-228600" lvl="1" marL="914400" marR="0" rtl="0" algn="l">
              <a:spcBef>
                <a:spcPts val="560"/>
              </a:spcBef>
              <a:spcAft>
                <a:spcPts val="0"/>
              </a:spcAft>
              <a:buClr>
                <a:srgbClr val="E8D3A2"/>
              </a:buClr>
              <a:buSzPts val="2800"/>
              <a:buFont typeface="Arial"/>
              <a:buNone/>
              <a:defRPr b="0" i="0" sz="2800" u="none" cap="none" strike="noStrike">
                <a:solidFill>
                  <a:srgbClr val="E8D3A2"/>
                </a:solidFill>
                <a:latin typeface="Encode Sans Condensed Thin"/>
                <a:ea typeface="Encode Sans Condensed Thin"/>
                <a:cs typeface="Encode Sans Condensed Thin"/>
                <a:sym typeface="Encode Sans Condensed Thin"/>
              </a:defRPr>
            </a:lvl2pPr>
            <a:lvl3pPr indent="-228600" lvl="2" marL="1371600" marR="0" rtl="0" algn="l">
              <a:spcBef>
                <a:spcPts val="480"/>
              </a:spcBef>
              <a:spcAft>
                <a:spcPts val="0"/>
              </a:spcAft>
              <a:buClr>
                <a:srgbClr val="E8D3A2"/>
              </a:buClr>
              <a:buSzPts val="2400"/>
              <a:buFont typeface="Arial"/>
              <a:buNone/>
              <a:defRPr b="0" i="0" sz="2400" u="none" cap="none" strike="noStrike">
                <a:solidFill>
                  <a:srgbClr val="E8D3A2"/>
                </a:solidFill>
                <a:latin typeface="Encode Sans Condensed Thin"/>
                <a:ea typeface="Encode Sans Condensed Thin"/>
                <a:cs typeface="Encode Sans Condensed Thin"/>
                <a:sym typeface="Encode Sans Condensed Thin"/>
              </a:defRPr>
            </a:lvl3pPr>
            <a:lvl4pPr indent="-228600" lvl="3" marL="1828800" marR="0" rtl="0" algn="l">
              <a:spcBef>
                <a:spcPts val="400"/>
              </a:spcBef>
              <a:spcAft>
                <a:spcPts val="0"/>
              </a:spcAft>
              <a:buClr>
                <a:srgbClr val="E8D3A2"/>
              </a:buClr>
              <a:buSzPts val="2000"/>
              <a:buFont typeface="Arial"/>
              <a:buNone/>
              <a:defRPr b="0" i="0" sz="2000" u="none" cap="none" strike="noStrike">
                <a:solidFill>
                  <a:srgbClr val="E8D3A2"/>
                </a:solidFill>
                <a:latin typeface="Encode Sans Condensed Thin"/>
                <a:ea typeface="Encode Sans Condensed Thin"/>
                <a:cs typeface="Encode Sans Condensed Thin"/>
                <a:sym typeface="Encode Sans Condensed Thin"/>
              </a:defRPr>
            </a:lvl4pPr>
            <a:lvl5pPr indent="-228600" lvl="4" marL="2286000" marR="0" rtl="0" algn="l">
              <a:spcBef>
                <a:spcPts val="400"/>
              </a:spcBef>
              <a:spcAft>
                <a:spcPts val="0"/>
              </a:spcAft>
              <a:buClr>
                <a:srgbClr val="E8D3A2"/>
              </a:buClr>
              <a:buSzPts val="2000"/>
              <a:buFont typeface="Arial"/>
              <a:buNone/>
              <a:defRPr b="0" i="0" sz="2000" u="none" cap="none" strike="noStrike">
                <a:solidFill>
                  <a:srgbClr val="E8D3A2"/>
                </a:solidFill>
                <a:latin typeface="Encode Sans Condensed Thin"/>
                <a:ea typeface="Encode Sans Condensed Thin"/>
                <a:cs typeface="Encode Sans Condensed Thin"/>
                <a:sym typeface="Encode Sans Condensed Thin"/>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8"/>
          <p:cNvSpPr txBox="1"/>
          <p:nvPr>
            <p:ph type="title"/>
          </p:nvPr>
        </p:nvSpPr>
        <p:spPr>
          <a:xfrm>
            <a:off x="447922" y="369285"/>
            <a:ext cx="8197200" cy="4113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Condensed Thin"/>
              <a:buNone/>
              <a:defRPr b="1" i="0" sz="3000" u="none" cap="none" strike="noStrike">
                <a:solidFill>
                  <a:schemeClr val="dk1"/>
                </a:solidFill>
                <a:latin typeface="Encode Sans Condensed Thin"/>
                <a:ea typeface="Encode Sans Condensed Thin"/>
                <a:cs typeface="Encode Sans Condensed Thin"/>
                <a:sym typeface="Encode Sans Condensed Thin"/>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1" name="Google Shape;41;p8"/>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1">
  <p:cSld name="Header + Content">
    <p:spTree>
      <p:nvGrpSpPr>
        <p:cNvPr id="42" name="Shape 42"/>
        <p:cNvGrpSpPr/>
        <p:nvPr/>
      </p:nvGrpSpPr>
      <p:grpSpPr>
        <a:xfrm>
          <a:off x="0" y="0"/>
          <a:ext cx="0" cy="0"/>
          <a:chOff x="0" y="0"/>
          <a:chExt cx="0" cy="0"/>
        </a:xfrm>
      </p:grpSpPr>
      <p:sp>
        <p:nvSpPr>
          <p:cNvPr id="43" name="Google Shape;43;p9"/>
          <p:cNvSpPr txBox="1"/>
          <p:nvPr>
            <p:ph idx="1" type="body"/>
          </p:nvPr>
        </p:nvSpPr>
        <p:spPr>
          <a:xfrm>
            <a:off x="447923" y="901779"/>
            <a:ext cx="8197200" cy="31947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0"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0"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0"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44" name="Google Shape;44;p9"/>
          <p:cNvPicPr preferRelativeResize="0"/>
          <p:nvPr/>
        </p:nvPicPr>
        <p:blipFill rotWithShape="1">
          <a:blip r:embed="rId2">
            <a:alphaModFix/>
          </a:blip>
          <a:srcRect b="0" l="0" r="0" t="0"/>
          <a:stretch/>
        </p:blipFill>
        <p:spPr>
          <a:xfrm>
            <a:off x="555380" y="792936"/>
            <a:ext cx="1103785" cy="96362"/>
          </a:xfrm>
          <a:prstGeom prst="rect">
            <a:avLst/>
          </a:prstGeom>
          <a:noFill/>
          <a:ln>
            <a:noFill/>
          </a:ln>
        </p:spPr>
      </p:pic>
      <p:sp>
        <p:nvSpPr>
          <p:cNvPr id="45" name="Google Shape;45;p9"/>
          <p:cNvSpPr txBox="1"/>
          <p:nvPr>
            <p:ph type="title"/>
          </p:nvPr>
        </p:nvSpPr>
        <p:spPr>
          <a:xfrm>
            <a:off x="447922" y="369285"/>
            <a:ext cx="8197200" cy="4113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Condensed Thin"/>
              <a:buNone/>
              <a:defRPr b="1" i="0" sz="3000" u="none" cap="none" strike="noStrike">
                <a:solidFill>
                  <a:schemeClr val="dk1"/>
                </a:solidFill>
                <a:latin typeface="Encode Sans Condensed Thin"/>
                <a:ea typeface="Encode Sans Condensed Thin"/>
                <a:cs typeface="Encode Sans Condensed Thin"/>
                <a:sym typeface="Encode Sans Condensed Thin"/>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6" name="Google Shape;46;p9"/>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A9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drive.google.com/file/d/1fa4q2BnoNrLK6R36MIFCjFyvJ3nv8pfh/view" TargetMode="Externa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8.jp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github.com/tryolabs/norfair" TargetMode="External"/><Relationship Id="rId4" Type="http://schemas.openxmlformats.org/officeDocument/2006/relationships/hyperlink" Target="https://github.com/tryolabs/norfai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dk2"/>
                </a:solidFill>
              </a:rPr>
              <a:t>Quantitative Phase Microscopy and Stimulated Raman Spectroscopy to Measure Cell Growth</a:t>
            </a:r>
            <a:endParaRPr b="1" sz="3400">
              <a:solidFill>
                <a:schemeClr val="dk2"/>
              </a:solidFill>
            </a:endParaRPr>
          </a:p>
        </p:txBody>
      </p:sp>
      <p:sp>
        <p:nvSpPr>
          <p:cNvPr id="52" name="Google Shape;52;p10"/>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Brian Wong, Robert Espinoza, &amp; Thomas Ro</a:t>
            </a:r>
            <a:endParaRPr>
              <a:solidFill>
                <a:schemeClr val="dk1"/>
              </a:solidFill>
            </a:endParaRPr>
          </a:p>
          <a:p>
            <a:pPr indent="0" lvl="0" marL="0" rtl="0" algn="ctr">
              <a:spcBef>
                <a:spcPts val="0"/>
              </a:spcBef>
              <a:spcAft>
                <a:spcPts val="0"/>
              </a:spcAft>
              <a:buNone/>
            </a:pPr>
            <a:r>
              <a:rPr lang="en">
                <a:solidFill>
                  <a:schemeClr val="dk1"/>
                </a:solidFill>
              </a:rPr>
              <a:t>06/01/21</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447922" y="369285"/>
            <a:ext cx="8197200" cy="411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Results: Cell detection with YOLOv5</a:t>
            </a:r>
            <a:endParaRPr/>
          </a:p>
        </p:txBody>
      </p:sp>
      <p:sp>
        <p:nvSpPr>
          <p:cNvPr id="127" name="Google Shape;127;p19"/>
          <p:cNvSpPr txBox="1"/>
          <p:nvPr>
            <p:ph idx="1" type="body"/>
          </p:nvPr>
        </p:nvSpPr>
        <p:spPr>
          <a:xfrm>
            <a:off x="447924" y="901775"/>
            <a:ext cx="3185400" cy="3460800"/>
          </a:xfrm>
          <a:prstGeom prst="rect">
            <a:avLst/>
          </a:prstGeom>
        </p:spPr>
        <p:txBody>
          <a:bodyPr anchorCtr="0" anchor="t" bIns="45700" lIns="91425" spcFirstLastPara="1" rIns="91425" wrap="square" tIns="45700">
            <a:noAutofit/>
          </a:bodyPr>
          <a:lstStyle/>
          <a:p>
            <a:pPr indent="-336550" lvl="0" marL="457200" rtl="0" algn="l">
              <a:spcBef>
                <a:spcPts val="480"/>
              </a:spcBef>
              <a:spcAft>
                <a:spcPts val="0"/>
              </a:spcAft>
              <a:buSzPts val="1700"/>
              <a:buChar char="&gt;"/>
            </a:pPr>
            <a:r>
              <a:rPr lang="en" sz="1700"/>
              <a:t>187 images</a:t>
            </a:r>
            <a:endParaRPr sz="1700"/>
          </a:p>
          <a:p>
            <a:pPr indent="-336550" lvl="0" marL="457200" rtl="0" algn="l">
              <a:spcBef>
                <a:spcPts val="480"/>
              </a:spcBef>
              <a:spcAft>
                <a:spcPts val="0"/>
              </a:spcAft>
              <a:buSzPts val="1700"/>
              <a:buChar char="&gt;"/>
            </a:pPr>
            <a:r>
              <a:rPr lang="en" sz="1700"/>
              <a:t>Cells are surrounded by boxes with confidence score shown</a:t>
            </a:r>
            <a:endParaRPr sz="1700"/>
          </a:p>
          <a:p>
            <a:pPr indent="-336550" lvl="0" marL="457200" rtl="0" algn="l">
              <a:spcBef>
                <a:spcPts val="480"/>
              </a:spcBef>
              <a:spcAft>
                <a:spcPts val="0"/>
              </a:spcAft>
              <a:buSzPts val="1700"/>
              <a:buChar char="&gt;"/>
            </a:pPr>
            <a:r>
              <a:rPr lang="en" sz="1700"/>
              <a:t>Detection occurred image by image (Frame by frame)</a:t>
            </a:r>
            <a:endParaRPr sz="1700"/>
          </a:p>
        </p:txBody>
      </p:sp>
      <p:pic>
        <p:nvPicPr>
          <p:cNvPr id="128" name="Google Shape;128;p19"/>
          <p:cNvPicPr preferRelativeResize="0"/>
          <p:nvPr/>
        </p:nvPicPr>
        <p:blipFill>
          <a:blip r:embed="rId3">
            <a:alphaModFix/>
          </a:blip>
          <a:stretch>
            <a:fillRect/>
          </a:stretch>
        </p:blipFill>
        <p:spPr>
          <a:xfrm>
            <a:off x="3578674" y="901763"/>
            <a:ext cx="5387626" cy="4040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447922" y="369285"/>
            <a:ext cx="8197200" cy="411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Results: Cell tracking with Norfair</a:t>
            </a:r>
            <a:endParaRPr/>
          </a:p>
        </p:txBody>
      </p:sp>
      <p:sp>
        <p:nvSpPr>
          <p:cNvPr id="134" name="Google Shape;134;p20"/>
          <p:cNvSpPr txBox="1"/>
          <p:nvPr>
            <p:ph idx="1" type="body"/>
          </p:nvPr>
        </p:nvSpPr>
        <p:spPr>
          <a:xfrm>
            <a:off x="447924" y="901775"/>
            <a:ext cx="3380400" cy="34971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gt;"/>
            </a:pPr>
            <a:r>
              <a:rPr lang="en"/>
              <a:t>Ran over entire images (including 100 images that were used to train YOLOv5)</a:t>
            </a:r>
            <a:endParaRPr/>
          </a:p>
          <a:p>
            <a:pPr indent="-381000" lvl="0" marL="457200" rtl="0" algn="l">
              <a:spcBef>
                <a:spcPts val="480"/>
              </a:spcBef>
              <a:spcAft>
                <a:spcPts val="0"/>
              </a:spcAft>
              <a:buSzPts val="2400"/>
              <a:buChar char="&gt;"/>
            </a:pPr>
            <a:r>
              <a:rPr lang="en"/>
              <a:t>Tracking was done through the video (vs image for detection)</a:t>
            </a:r>
            <a:endParaRPr/>
          </a:p>
        </p:txBody>
      </p:sp>
      <p:pic>
        <p:nvPicPr>
          <p:cNvPr id="135" name="Google Shape;135;p20" title="bgremovedphase_out.mp4">
            <a:hlinkClick r:id="rId3"/>
          </p:cNvPr>
          <p:cNvPicPr preferRelativeResize="0"/>
          <p:nvPr/>
        </p:nvPicPr>
        <p:blipFill>
          <a:blip r:embed="rId4">
            <a:alphaModFix/>
          </a:blip>
          <a:stretch>
            <a:fillRect/>
          </a:stretch>
        </p:blipFill>
        <p:spPr>
          <a:xfrm>
            <a:off x="3828300" y="1170125"/>
            <a:ext cx="5094634" cy="3820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447922" y="369285"/>
            <a:ext cx="8197200" cy="411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Takeaways</a:t>
            </a:r>
            <a:endParaRPr/>
          </a:p>
        </p:txBody>
      </p:sp>
      <p:sp>
        <p:nvSpPr>
          <p:cNvPr id="141" name="Google Shape;141;p21"/>
          <p:cNvSpPr txBox="1"/>
          <p:nvPr>
            <p:ph idx="1" type="body"/>
          </p:nvPr>
        </p:nvSpPr>
        <p:spPr>
          <a:xfrm>
            <a:off x="447923" y="901779"/>
            <a:ext cx="8197200" cy="31947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Char char="&gt;"/>
            </a:pPr>
            <a:r>
              <a:rPr lang="en" sz="2000"/>
              <a:t>Our group would like to supplement QPM images with stimulated Raman spectroscopy (SRS) microscopy images. SRS uses the intrinsic vibrational modes to not only generate identifiable spectra but also does not have any nonresonant background signal</a:t>
            </a:r>
            <a:endParaRPr sz="2000"/>
          </a:p>
          <a:p>
            <a:pPr indent="-355600" lvl="0" marL="457200" rtl="0" algn="l">
              <a:spcBef>
                <a:spcPts val="480"/>
              </a:spcBef>
              <a:spcAft>
                <a:spcPts val="0"/>
              </a:spcAft>
              <a:buSzPts val="2000"/>
              <a:buChar char="&gt;"/>
            </a:pPr>
            <a:r>
              <a:rPr lang="en" sz="2000"/>
              <a:t>Code we learned in class serves as a rather simple but powerful data processing tool</a:t>
            </a:r>
            <a:endParaRPr sz="2000"/>
          </a:p>
          <a:p>
            <a:pPr indent="-355600" lvl="0" marL="457200" rtl="0" algn="l">
              <a:spcBef>
                <a:spcPts val="480"/>
              </a:spcBef>
              <a:spcAft>
                <a:spcPts val="0"/>
              </a:spcAft>
              <a:buSzPts val="2000"/>
              <a:buChar char="&gt;"/>
            </a:pPr>
            <a:r>
              <a:rPr lang="en" sz="2000"/>
              <a:t>Simple, easy-to-learn models are wonderful, but to fully understand and take advantage of their potentials, mus</a:t>
            </a:r>
            <a:r>
              <a:rPr lang="en" sz="2000"/>
              <a:t>t</a:t>
            </a:r>
            <a:r>
              <a:rPr lang="en" sz="2000"/>
              <a:t> learn how they work. </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60375" y="369733"/>
            <a:ext cx="8184600" cy="99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Questions?</a:t>
            </a:r>
            <a:endParaRPr/>
          </a:p>
        </p:txBody>
      </p:sp>
      <p:sp>
        <p:nvSpPr>
          <p:cNvPr id="147" name="Google Shape;147;p22"/>
          <p:cNvSpPr txBox="1"/>
          <p:nvPr>
            <p:ph idx="1" type="body"/>
          </p:nvPr>
        </p:nvSpPr>
        <p:spPr>
          <a:xfrm>
            <a:off x="447923" y="1730667"/>
            <a:ext cx="8197200" cy="23658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460375" y="369733"/>
            <a:ext cx="8184600" cy="99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Supplemental Information</a:t>
            </a:r>
            <a:endParaRPr/>
          </a:p>
        </p:txBody>
      </p:sp>
      <p:sp>
        <p:nvSpPr>
          <p:cNvPr id="153" name="Google Shape;153;p23"/>
          <p:cNvSpPr txBox="1"/>
          <p:nvPr>
            <p:ph idx="1" type="body"/>
          </p:nvPr>
        </p:nvSpPr>
        <p:spPr>
          <a:xfrm>
            <a:off x="447923" y="1730667"/>
            <a:ext cx="8197200" cy="23658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473397" y="688060"/>
            <a:ext cx="8197200" cy="411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Condensed Thin"/>
              <a:buNone/>
            </a:pPr>
            <a:r>
              <a:rPr lang="en"/>
              <a:t>Experimental methods - Deuterium labeling</a:t>
            </a:r>
            <a:endParaRPr/>
          </a:p>
        </p:txBody>
      </p:sp>
      <p:pic>
        <p:nvPicPr>
          <p:cNvPr descr="A picture containing diagram&#10;&#10;Description automatically generated" id="159" name="Google Shape;159;p24"/>
          <p:cNvPicPr preferRelativeResize="0"/>
          <p:nvPr/>
        </p:nvPicPr>
        <p:blipFill rotWithShape="1">
          <a:blip r:embed="rId3">
            <a:alphaModFix/>
          </a:blip>
          <a:srcRect b="0" l="0" r="0" t="0"/>
          <a:stretch/>
        </p:blipFill>
        <p:spPr>
          <a:xfrm>
            <a:off x="491302" y="1887899"/>
            <a:ext cx="4080698" cy="1145176"/>
          </a:xfrm>
          <a:prstGeom prst="rect">
            <a:avLst/>
          </a:prstGeom>
          <a:noFill/>
          <a:ln>
            <a:noFill/>
          </a:ln>
        </p:spPr>
      </p:pic>
      <p:sp>
        <p:nvSpPr>
          <p:cNvPr id="160" name="Google Shape;160;p24"/>
          <p:cNvSpPr txBox="1"/>
          <p:nvPr/>
        </p:nvSpPr>
        <p:spPr>
          <a:xfrm>
            <a:off x="460375" y="3297600"/>
            <a:ext cx="4631100" cy="748800"/>
          </a:xfrm>
          <a:prstGeom prst="rect">
            <a:avLst/>
          </a:prstGeom>
          <a:noFill/>
          <a:ln>
            <a:noFill/>
          </a:ln>
        </p:spPr>
        <p:txBody>
          <a:bodyPr anchorCtr="0" anchor="t" bIns="45700" lIns="91425" spcFirstLastPara="1" rIns="91425" wrap="square" tIns="45700">
            <a:noAutofit/>
          </a:bodyPr>
          <a:lstStyle/>
          <a:p>
            <a:pPr indent="-215900" lvl="0" marL="342900" marR="0" rtl="0" algn="l">
              <a:spcBef>
                <a:spcPts val="0"/>
              </a:spcBef>
              <a:spcAft>
                <a:spcPts val="0"/>
              </a:spcAft>
              <a:buClr>
                <a:schemeClr val="dk2"/>
              </a:buClr>
              <a:buSzPts val="2000"/>
              <a:buFont typeface="Merriweather Sans"/>
              <a:buNone/>
            </a:pPr>
            <a:r>
              <a:t/>
            </a:r>
            <a:endParaRPr b="0" i="0" sz="2000">
              <a:solidFill>
                <a:schemeClr val="dk2"/>
              </a:solidFill>
              <a:latin typeface="Open Sans"/>
              <a:ea typeface="Open Sans"/>
              <a:cs typeface="Open Sans"/>
              <a:sym typeface="Open Sans"/>
            </a:endParaRPr>
          </a:p>
        </p:txBody>
      </p:sp>
      <p:sp>
        <p:nvSpPr>
          <p:cNvPr id="161" name="Google Shape;161;p24"/>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24"/>
          <p:cNvSpPr txBox="1"/>
          <p:nvPr>
            <p:ph idx="1" type="body"/>
          </p:nvPr>
        </p:nvSpPr>
        <p:spPr>
          <a:xfrm>
            <a:off x="4572000" y="1445869"/>
            <a:ext cx="4572000" cy="2251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2"/>
              </a:buClr>
              <a:buSzPts val="2000"/>
              <a:buFont typeface="Merriweather Sans"/>
              <a:buChar char="&gt;"/>
            </a:pPr>
            <a:r>
              <a:rPr b="0" lang="en" sz="2000"/>
              <a:t>Deuterated leucine, isoleucine, and valine (d-LIV)</a:t>
            </a:r>
            <a:endParaRPr/>
          </a:p>
          <a:p>
            <a:pPr indent="-342900" lvl="0" marL="342900" rtl="0" algn="l">
              <a:spcBef>
                <a:spcPts val="400"/>
              </a:spcBef>
              <a:spcAft>
                <a:spcPts val="0"/>
              </a:spcAft>
              <a:buClr>
                <a:schemeClr val="dk2"/>
              </a:buClr>
              <a:buSzPts val="2000"/>
              <a:buFont typeface="Merriweather Sans"/>
              <a:buChar char="&gt;"/>
            </a:pPr>
            <a:r>
              <a:rPr b="0" lang="en" sz="2000"/>
              <a:t>Cell growth stays the same in d-LIV supplemented culture medium</a:t>
            </a:r>
            <a:endParaRPr/>
          </a:p>
          <a:p>
            <a:pPr indent="-342900" lvl="0" marL="342900" rtl="0" algn="l">
              <a:spcBef>
                <a:spcPts val="400"/>
              </a:spcBef>
              <a:spcAft>
                <a:spcPts val="0"/>
              </a:spcAft>
              <a:buClr>
                <a:schemeClr val="dk2"/>
              </a:buClr>
              <a:buSzPts val="2000"/>
              <a:buFont typeface="Merriweather Sans"/>
              <a:buChar char="&gt;"/>
            </a:pPr>
            <a:r>
              <a:rPr b="0" lang="en" sz="2000"/>
              <a:t>Cells incorporate carbon-deuterium (CD) bonds</a:t>
            </a:r>
            <a:endParaRPr/>
          </a:p>
        </p:txBody>
      </p:sp>
      <p:sp>
        <p:nvSpPr>
          <p:cNvPr id="163" name="Google Shape;163;p24"/>
          <p:cNvSpPr txBox="1"/>
          <p:nvPr/>
        </p:nvSpPr>
        <p:spPr>
          <a:xfrm>
            <a:off x="491303" y="3926156"/>
            <a:ext cx="8055300" cy="8481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Calibri"/>
                <a:ea typeface="Calibri"/>
                <a:cs typeface="Calibri"/>
                <a:sym typeface="Calibri"/>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 type="body"/>
          </p:nvPr>
        </p:nvSpPr>
        <p:spPr>
          <a:xfrm>
            <a:off x="447923" y="3781654"/>
            <a:ext cx="8197200" cy="12603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2"/>
              </a:buClr>
              <a:buSzPts val="2200"/>
              <a:buFont typeface="Merriweather Sans"/>
              <a:buChar char="&gt;"/>
            </a:pPr>
            <a:r>
              <a:rPr lang="en" sz="2200"/>
              <a:t>We use protein synthesis rate as a proxy measurement</a:t>
            </a:r>
            <a:endParaRPr/>
          </a:p>
        </p:txBody>
      </p:sp>
      <p:sp>
        <p:nvSpPr>
          <p:cNvPr id="169" name="Google Shape;169;p25"/>
          <p:cNvSpPr txBox="1"/>
          <p:nvPr>
            <p:ph type="title"/>
          </p:nvPr>
        </p:nvSpPr>
        <p:spPr>
          <a:xfrm>
            <a:off x="447922" y="369285"/>
            <a:ext cx="8197200" cy="411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Condensed Thin"/>
              <a:buNone/>
            </a:pPr>
            <a:r>
              <a:rPr lang="en"/>
              <a:t>Experimental methods overview</a:t>
            </a:r>
            <a:endParaRPr/>
          </a:p>
        </p:txBody>
      </p:sp>
      <p:sp>
        <p:nvSpPr>
          <p:cNvPr id="170" name="Google Shape;170;p25"/>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71" name="Google Shape;171;p25"/>
          <p:cNvSpPr/>
          <p:nvPr/>
        </p:nvSpPr>
        <p:spPr>
          <a:xfrm>
            <a:off x="1627200" y="1314616"/>
            <a:ext cx="1720800" cy="741600"/>
          </a:xfrm>
          <a:prstGeom prst="roundRect">
            <a:avLst>
              <a:gd fmla="val 16667" name="adj"/>
            </a:avLst>
          </a:prstGeom>
          <a:gradFill>
            <a:gsLst>
              <a:gs pos="0">
                <a:srgbClr val="46218F"/>
              </a:gs>
              <a:gs pos="100000">
                <a:srgbClr val="B4A6E2"/>
              </a:gs>
            </a:gsLst>
            <a:lin ang="16200038" scaled="0"/>
          </a:gradFill>
          <a:ln cap="flat" cmpd="sng" w="9525">
            <a:solidFill>
              <a:srgbClr val="48298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 sz="2200">
                <a:solidFill>
                  <a:schemeClr val="lt1"/>
                </a:solidFill>
                <a:latin typeface="Open Sans"/>
                <a:ea typeface="Open Sans"/>
                <a:cs typeface="Open Sans"/>
                <a:sym typeface="Open Sans"/>
              </a:rPr>
              <a:t>Cell growth</a:t>
            </a:r>
            <a:endParaRPr/>
          </a:p>
        </p:txBody>
      </p:sp>
      <p:sp>
        <p:nvSpPr>
          <p:cNvPr id="172" name="Google Shape;172;p25"/>
          <p:cNvSpPr/>
          <p:nvPr/>
        </p:nvSpPr>
        <p:spPr>
          <a:xfrm>
            <a:off x="4572000" y="1314616"/>
            <a:ext cx="2700000" cy="741600"/>
          </a:xfrm>
          <a:prstGeom prst="roundRect">
            <a:avLst>
              <a:gd fmla="val 16667" name="adj"/>
            </a:avLst>
          </a:prstGeom>
          <a:gradFill>
            <a:gsLst>
              <a:gs pos="0">
                <a:srgbClr val="B7ABDE"/>
              </a:gs>
              <a:gs pos="35000">
                <a:srgbClr val="CAC4E6"/>
              </a:gs>
              <a:gs pos="100000">
                <a:srgbClr val="EBE8F6"/>
              </a:gs>
            </a:gsLst>
            <a:lin ang="16200038" scaled="0"/>
          </a:gradFill>
          <a:ln cap="flat" cmpd="sng" w="9525">
            <a:solidFill>
              <a:srgbClr val="48298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 sz="2200">
                <a:solidFill>
                  <a:schemeClr val="dk1"/>
                </a:solidFill>
                <a:latin typeface="Open Sans"/>
                <a:ea typeface="Open Sans"/>
                <a:cs typeface="Open Sans"/>
                <a:sym typeface="Open Sans"/>
              </a:rPr>
              <a:t>Protein</a:t>
            </a:r>
            <a:endParaRPr/>
          </a:p>
          <a:p>
            <a:pPr indent="0" lvl="0" marL="0" marR="0" rtl="0" algn="ctr">
              <a:spcBef>
                <a:spcPts val="0"/>
              </a:spcBef>
              <a:spcAft>
                <a:spcPts val="0"/>
              </a:spcAft>
              <a:buNone/>
            </a:pPr>
            <a:r>
              <a:rPr lang="en" sz="1800">
                <a:solidFill>
                  <a:schemeClr val="dk1"/>
                </a:solidFill>
                <a:latin typeface="Open Sans"/>
                <a:ea typeface="Open Sans"/>
                <a:cs typeface="Open Sans"/>
                <a:sym typeface="Open Sans"/>
              </a:rPr>
              <a:t>(~70% of cell dry mass)</a:t>
            </a:r>
            <a:endParaRPr sz="2000">
              <a:solidFill>
                <a:schemeClr val="dk1"/>
              </a:solidFill>
              <a:latin typeface="Open Sans"/>
              <a:ea typeface="Open Sans"/>
              <a:cs typeface="Open Sans"/>
              <a:sym typeface="Open Sans"/>
            </a:endParaRPr>
          </a:p>
        </p:txBody>
      </p:sp>
      <p:sp>
        <p:nvSpPr>
          <p:cNvPr id="173" name="Google Shape;173;p25"/>
          <p:cNvSpPr/>
          <p:nvPr/>
        </p:nvSpPr>
        <p:spPr>
          <a:xfrm>
            <a:off x="2017800" y="2254763"/>
            <a:ext cx="939600" cy="273600"/>
          </a:xfrm>
          <a:prstGeom prst="rect">
            <a:avLst/>
          </a:prstGeom>
          <a:gradFill>
            <a:gsLst>
              <a:gs pos="0">
                <a:srgbClr val="46218F"/>
              </a:gs>
              <a:gs pos="100000">
                <a:srgbClr val="B4A6E2"/>
              </a:gs>
            </a:gsLst>
            <a:lin ang="16200038" scaled="0"/>
          </a:gradFill>
          <a:ln cap="flat" cmpd="sng" w="9525">
            <a:solidFill>
              <a:srgbClr val="48298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Open Sans"/>
                <a:ea typeface="Open Sans"/>
                <a:cs typeface="Open Sans"/>
                <a:sym typeface="Open Sans"/>
              </a:rPr>
              <a:t>Cell m</a:t>
            </a:r>
            <a:r>
              <a:rPr baseline="-25000" lang="en" sz="1800">
                <a:solidFill>
                  <a:schemeClr val="lt1"/>
                </a:solidFill>
                <a:latin typeface="Open Sans"/>
                <a:ea typeface="Open Sans"/>
                <a:cs typeface="Open Sans"/>
                <a:sym typeface="Open Sans"/>
              </a:rPr>
              <a:t>1</a:t>
            </a:r>
            <a:endParaRPr/>
          </a:p>
        </p:txBody>
      </p:sp>
      <p:cxnSp>
        <p:nvCxnSpPr>
          <p:cNvPr id="174" name="Google Shape;174;p25"/>
          <p:cNvCxnSpPr>
            <a:stCxn id="173" idx="2"/>
          </p:cNvCxnSpPr>
          <p:nvPr/>
        </p:nvCxnSpPr>
        <p:spPr>
          <a:xfrm>
            <a:off x="2487600" y="2528363"/>
            <a:ext cx="0" cy="7812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sp>
        <p:nvSpPr>
          <p:cNvPr id="175" name="Google Shape;175;p25"/>
          <p:cNvSpPr txBox="1"/>
          <p:nvPr/>
        </p:nvSpPr>
        <p:spPr>
          <a:xfrm>
            <a:off x="1753200" y="2726909"/>
            <a:ext cx="734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Open Sans"/>
                <a:ea typeface="Open Sans"/>
                <a:cs typeface="Open Sans"/>
                <a:sym typeface="Open Sans"/>
              </a:rPr>
              <a:t>Time</a:t>
            </a:r>
            <a:endParaRPr/>
          </a:p>
        </p:txBody>
      </p:sp>
      <p:cxnSp>
        <p:nvCxnSpPr>
          <p:cNvPr id="176" name="Google Shape;176;p25"/>
          <p:cNvCxnSpPr>
            <a:stCxn id="171" idx="3"/>
            <a:endCxn id="172" idx="1"/>
          </p:cNvCxnSpPr>
          <p:nvPr/>
        </p:nvCxnSpPr>
        <p:spPr>
          <a:xfrm>
            <a:off x="3348000" y="1685416"/>
            <a:ext cx="1224000" cy="0"/>
          </a:xfrm>
          <a:prstGeom prst="straightConnector1">
            <a:avLst/>
          </a:prstGeom>
          <a:noFill/>
          <a:ln cap="flat" cmpd="sng" w="25400">
            <a:solidFill>
              <a:schemeClr val="accent1"/>
            </a:solidFill>
            <a:prstDash val="solid"/>
            <a:round/>
            <a:headEnd len="med" w="med" type="triangle"/>
            <a:tailEnd len="med" w="med" type="triangle"/>
          </a:ln>
          <a:effectLst>
            <a:outerShdw blurRad="40000" rotWithShape="0" dir="5400000" dist="20000">
              <a:srgbClr val="000000">
                <a:alpha val="37650"/>
              </a:srgbClr>
            </a:outerShdw>
          </a:effectLst>
        </p:spPr>
      </p:cxnSp>
      <p:sp>
        <p:nvSpPr>
          <p:cNvPr id="177" name="Google Shape;177;p25"/>
          <p:cNvSpPr/>
          <p:nvPr/>
        </p:nvSpPr>
        <p:spPr>
          <a:xfrm>
            <a:off x="4950178" y="2254762"/>
            <a:ext cx="1943700" cy="273600"/>
          </a:xfrm>
          <a:prstGeom prst="rect">
            <a:avLst/>
          </a:prstGeom>
          <a:gradFill>
            <a:gsLst>
              <a:gs pos="0">
                <a:srgbClr val="B7ABDE"/>
              </a:gs>
              <a:gs pos="35000">
                <a:srgbClr val="CAC4E6"/>
              </a:gs>
              <a:gs pos="100000">
                <a:srgbClr val="EBE8F6"/>
              </a:gs>
            </a:gsLst>
            <a:lin ang="16200038" scaled="0"/>
          </a:gradFill>
          <a:ln cap="flat" cmpd="sng" w="9525">
            <a:solidFill>
              <a:srgbClr val="48298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Open Sans"/>
                <a:ea typeface="Open Sans"/>
                <a:cs typeface="Open Sans"/>
                <a:sym typeface="Open Sans"/>
              </a:rPr>
              <a:t>Protein amount</a:t>
            </a:r>
            <a:r>
              <a:rPr baseline="-25000" lang="en" sz="1800">
                <a:solidFill>
                  <a:schemeClr val="dk1"/>
                </a:solidFill>
                <a:latin typeface="Open Sans"/>
                <a:ea typeface="Open Sans"/>
                <a:cs typeface="Open Sans"/>
                <a:sym typeface="Open Sans"/>
              </a:rPr>
              <a:t>1</a:t>
            </a:r>
            <a:endParaRPr/>
          </a:p>
        </p:txBody>
      </p:sp>
      <p:sp>
        <p:nvSpPr>
          <p:cNvPr id="178" name="Google Shape;178;p25"/>
          <p:cNvSpPr/>
          <p:nvPr/>
        </p:nvSpPr>
        <p:spPr>
          <a:xfrm>
            <a:off x="4950179" y="3302147"/>
            <a:ext cx="1943700" cy="273600"/>
          </a:xfrm>
          <a:prstGeom prst="rect">
            <a:avLst/>
          </a:prstGeom>
          <a:gradFill>
            <a:gsLst>
              <a:gs pos="0">
                <a:srgbClr val="B7ABDE"/>
              </a:gs>
              <a:gs pos="35000">
                <a:srgbClr val="CAC4E6"/>
              </a:gs>
              <a:gs pos="100000">
                <a:srgbClr val="EBE8F6"/>
              </a:gs>
            </a:gsLst>
            <a:lin ang="16200038" scaled="0"/>
          </a:gradFill>
          <a:ln cap="flat" cmpd="sng" w="9525">
            <a:solidFill>
              <a:srgbClr val="48298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Open Sans"/>
                <a:ea typeface="Open Sans"/>
                <a:cs typeface="Open Sans"/>
                <a:sym typeface="Open Sans"/>
              </a:rPr>
              <a:t>Protein amount</a:t>
            </a:r>
            <a:r>
              <a:rPr baseline="-25000" lang="en" sz="1800">
                <a:solidFill>
                  <a:schemeClr val="dk1"/>
                </a:solidFill>
                <a:latin typeface="Open Sans"/>
                <a:ea typeface="Open Sans"/>
                <a:cs typeface="Open Sans"/>
                <a:sym typeface="Open Sans"/>
              </a:rPr>
              <a:t>2</a:t>
            </a:r>
            <a:endParaRPr/>
          </a:p>
        </p:txBody>
      </p:sp>
      <p:cxnSp>
        <p:nvCxnSpPr>
          <p:cNvPr id="179" name="Google Shape;179;p25"/>
          <p:cNvCxnSpPr>
            <a:stCxn id="177" idx="2"/>
            <a:endCxn id="178" idx="0"/>
          </p:cNvCxnSpPr>
          <p:nvPr/>
        </p:nvCxnSpPr>
        <p:spPr>
          <a:xfrm>
            <a:off x="5922028" y="2528362"/>
            <a:ext cx="0" cy="7737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sp>
        <p:nvSpPr>
          <p:cNvPr id="180" name="Google Shape;180;p25"/>
          <p:cNvSpPr/>
          <p:nvPr/>
        </p:nvSpPr>
        <p:spPr>
          <a:xfrm>
            <a:off x="2017800" y="3302147"/>
            <a:ext cx="939600" cy="273600"/>
          </a:xfrm>
          <a:prstGeom prst="rect">
            <a:avLst/>
          </a:prstGeom>
          <a:gradFill>
            <a:gsLst>
              <a:gs pos="0">
                <a:srgbClr val="46218F"/>
              </a:gs>
              <a:gs pos="100000">
                <a:srgbClr val="B4A6E2"/>
              </a:gs>
            </a:gsLst>
            <a:lin ang="16200038" scaled="0"/>
          </a:gradFill>
          <a:ln cap="flat" cmpd="sng" w="9525">
            <a:solidFill>
              <a:srgbClr val="48298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Open Sans"/>
                <a:ea typeface="Open Sans"/>
                <a:cs typeface="Open Sans"/>
                <a:sym typeface="Open Sans"/>
              </a:rPr>
              <a:t>Cell m</a:t>
            </a:r>
            <a:r>
              <a:rPr baseline="-25000" lang="en" sz="1800">
                <a:solidFill>
                  <a:schemeClr val="lt1"/>
                </a:solidFill>
                <a:latin typeface="Open Sans"/>
                <a:ea typeface="Open Sans"/>
                <a:cs typeface="Open Sans"/>
                <a:sym typeface="Open Sans"/>
              </a:rPr>
              <a:t>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1"/>
          <p:cNvSpPr txBox="1"/>
          <p:nvPr>
            <p:ph type="title"/>
          </p:nvPr>
        </p:nvSpPr>
        <p:spPr>
          <a:xfrm>
            <a:off x="460375" y="369733"/>
            <a:ext cx="8184600" cy="99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Outline</a:t>
            </a:r>
            <a:endParaRPr/>
          </a:p>
        </p:txBody>
      </p:sp>
      <p:sp>
        <p:nvSpPr>
          <p:cNvPr id="58" name="Google Shape;58;p11"/>
          <p:cNvSpPr txBox="1"/>
          <p:nvPr>
            <p:ph idx="1" type="body"/>
          </p:nvPr>
        </p:nvSpPr>
        <p:spPr>
          <a:xfrm>
            <a:off x="447923" y="1730667"/>
            <a:ext cx="8197200" cy="23658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gt;"/>
            </a:pPr>
            <a:r>
              <a:rPr lang="en"/>
              <a:t>Background</a:t>
            </a:r>
            <a:endParaRPr/>
          </a:p>
          <a:p>
            <a:pPr indent="-381000" lvl="0" marL="457200" rtl="0" algn="l">
              <a:spcBef>
                <a:spcPts val="480"/>
              </a:spcBef>
              <a:spcAft>
                <a:spcPts val="0"/>
              </a:spcAft>
              <a:buSzPts val="2400"/>
              <a:buChar char="&gt;"/>
            </a:pPr>
            <a:r>
              <a:rPr lang="en"/>
              <a:t>Methods</a:t>
            </a:r>
            <a:endParaRPr/>
          </a:p>
          <a:p>
            <a:pPr indent="-381000" lvl="0" marL="457200" rtl="0" algn="l">
              <a:spcBef>
                <a:spcPts val="480"/>
              </a:spcBef>
              <a:spcAft>
                <a:spcPts val="0"/>
              </a:spcAft>
              <a:buSzPts val="2400"/>
              <a:buChar char="&gt;"/>
            </a:pPr>
            <a:r>
              <a:rPr lang="en"/>
              <a:t>Results</a:t>
            </a:r>
            <a:endParaRPr/>
          </a:p>
          <a:p>
            <a:pPr indent="-381000" lvl="0" marL="457200" rtl="0" algn="l">
              <a:spcBef>
                <a:spcPts val="480"/>
              </a:spcBef>
              <a:spcAft>
                <a:spcPts val="0"/>
              </a:spcAft>
              <a:buSzPts val="2400"/>
              <a:buChar char="&gt;"/>
            </a:pPr>
            <a:r>
              <a:rPr lang="en"/>
              <a:t>References, Acknowledgements, &amp;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2"/>
          <p:cNvSpPr txBox="1"/>
          <p:nvPr>
            <p:ph type="title"/>
          </p:nvPr>
        </p:nvSpPr>
        <p:spPr>
          <a:xfrm>
            <a:off x="447922" y="369285"/>
            <a:ext cx="8197200" cy="411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What Problem Are We Trying to Tackle?</a:t>
            </a:r>
            <a:endParaRPr/>
          </a:p>
        </p:txBody>
      </p:sp>
      <p:sp>
        <p:nvSpPr>
          <p:cNvPr id="64" name="Google Shape;64;p12"/>
          <p:cNvSpPr txBox="1"/>
          <p:nvPr>
            <p:ph idx="1" type="body"/>
          </p:nvPr>
        </p:nvSpPr>
        <p:spPr>
          <a:xfrm>
            <a:off x="447925" y="901775"/>
            <a:ext cx="5117100" cy="38802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500"/>
              </a:spcBef>
              <a:spcAft>
                <a:spcPts val="0"/>
              </a:spcAft>
              <a:buSzPts val="2000"/>
              <a:buChar char="&gt;"/>
            </a:pPr>
            <a:r>
              <a:rPr lang="en" sz="2000"/>
              <a:t>Cancer: drug resistance , heterogeneous 3D microenvironments, and drug intake</a:t>
            </a:r>
            <a:endParaRPr sz="2000"/>
          </a:p>
          <a:p>
            <a:pPr indent="-355600" lvl="0" marL="457200" rtl="0" algn="l">
              <a:lnSpc>
                <a:spcPct val="115000"/>
              </a:lnSpc>
              <a:spcBef>
                <a:spcPts val="500"/>
              </a:spcBef>
              <a:spcAft>
                <a:spcPts val="0"/>
              </a:spcAft>
              <a:buSzPts val="2000"/>
              <a:buChar char="&gt;"/>
            </a:pPr>
            <a:r>
              <a:rPr lang="en" sz="2000"/>
              <a:t>Probing single cell exposure &amp; response</a:t>
            </a:r>
            <a:endParaRPr sz="2000"/>
          </a:p>
          <a:p>
            <a:pPr indent="-355600" lvl="0" marL="457200" rtl="0" algn="l">
              <a:lnSpc>
                <a:spcPct val="115000"/>
              </a:lnSpc>
              <a:spcBef>
                <a:spcPts val="500"/>
              </a:spcBef>
              <a:spcAft>
                <a:spcPts val="0"/>
              </a:spcAft>
              <a:buSzPts val="2000"/>
              <a:buChar char="&gt;"/>
            </a:pPr>
            <a:r>
              <a:rPr lang="en" sz="2000"/>
              <a:t>Single cell growth as an indicator of drug exposure and response</a:t>
            </a:r>
            <a:endParaRPr sz="2000"/>
          </a:p>
          <a:p>
            <a:pPr indent="-355600" lvl="0" marL="457200" rtl="0" algn="l">
              <a:lnSpc>
                <a:spcPct val="115000"/>
              </a:lnSpc>
              <a:spcBef>
                <a:spcPts val="500"/>
              </a:spcBef>
              <a:spcAft>
                <a:spcPts val="0"/>
              </a:spcAft>
              <a:buSzPts val="2000"/>
              <a:buChar char="&gt;"/>
            </a:pPr>
            <a:r>
              <a:rPr lang="en" sz="2000"/>
              <a:t>Current methods:</a:t>
            </a:r>
            <a:endParaRPr sz="2000"/>
          </a:p>
          <a:p>
            <a:pPr indent="0" lvl="0" marL="914400" rtl="0" algn="l">
              <a:lnSpc>
                <a:spcPct val="115000"/>
              </a:lnSpc>
              <a:spcBef>
                <a:spcPts val="500"/>
              </a:spcBef>
              <a:spcAft>
                <a:spcPts val="0"/>
              </a:spcAft>
              <a:buNone/>
            </a:pPr>
            <a:r>
              <a:rPr lang="en" sz="800">
                <a:latin typeface="Roboto"/>
                <a:ea typeface="Roboto"/>
                <a:cs typeface="Roboto"/>
                <a:sym typeface="Roboto"/>
              </a:rPr>
              <a:t>Micro Electro-Mechanical System Sensors (MEMS)</a:t>
            </a:r>
            <a:endParaRPr sz="800">
              <a:latin typeface="Roboto"/>
              <a:ea typeface="Roboto"/>
              <a:cs typeface="Roboto"/>
              <a:sym typeface="Roboto"/>
            </a:endParaRPr>
          </a:p>
          <a:p>
            <a:pPr indent="0" lvl="0" marL="914400" rtl="0" algn="l">
              <a:lnSpc>
                <a:spcPct val="115000"/>
              </a:lnSpc>
              <a:spcBef>
                <a:spcPts val="500"/>
              </a:spcBef>
              <a:spcAft>
                <a:spcPts val="0"/>
              </a:spcAft>
              <a:buNone/>
            </a:pPr>
            <a:r>
              <a:rPr lang="en" sz="800">
                <a:latin typeface="Roboto"/>
                <a:ea typeface="Roboto"/>
                <a:cs typeface="Roboto"/>
                <a:sym typeface="Roboto"/>
              </a:rPr>
              <a:t>Quantitative Phase Microscopy (QPM)</a:t>
            </a:r>
            <a:endParaRPr sz="800">
              <a:latin typeface="Roboto"/>
              <a:ea typeface="Roboto"/>
              <a:cs typeface="Roboto"/>
              <a:sym typeface="Roboto"/>
            </a:endParaRPr>
          </a:p>
          <a:p>
            <a:pPr indent="0" lvl="0" marL="914400" rtl="0" algn="l">
              <a:lnSpc>
                <a:spcPct val="115000"/>
              </a:lnSpc>
              <a:spcBef>
                <a:spcPts val="500"/>
              </a:spcBef>
              <a:spcAft>
                <a:spcPts val="500"/>
              </a:spcAft>
              <a:buNone/>
            </a:pPr>
            <a:r>
              <a:rPr lang="en" sz="800">
                <a:latin typeface="Roboto"/>
                <a:ea typeface="Roboto"/>
                <a:cs typeface="Roboto"/>
                <a:sym typeface="Roboto"/>
              </a:rPr>
              <a:t>S</a:t>
            </a:r>
            <a:r>
              <a:rPr lang="en" sz="800">
                <a:latin typeface="Roboto"/>
                <a:ea typeface="Roboto"/>
                <a:cs typeface="Roboto"/>
                <a:sym typeface="Roboto"/>
              </a:rPr>
              <a:t>timulated Raman Spectroscopy (SRS, hopefully!)</a:t>
            </a:r>
            <a:endParaRPr sz="800">
              <a:latin typeface="Roboto"/>
              <a:ea typeface="Roboto"/>
              <a:cs typeface="Roboto"/>
              <a:sym typeface="Roboto"/>
            </a:endParaRPr>
          </a:p>
        </p:txBody>
      </p:sp>
      <p:pic>
        <p:nvPicPr>
          <p:cNvPr id="65" name="Google Shape;65;p12"/>
          <p:cNvPicPr preferRelativeResize="0"/>
          <p:nvPr/>
        </p:nvPicPr>
        <p:blipFill rotWithShape="1">
          <a:blip r:embed="rId3">
            <a:alphaModFix/>
          </a:blip>
          <a:srcRect b="0" l="0" r="0" t="0"/>
          <a:stretch/>
        </p:blipFill>
        <p:spPr>
          <a:xfrm>
            <a:off x="5565043" y="895724"/>
            <a:ext cx="3449082" cy="3880201"/>
          </a:xfrm>
          <a:prstGeom prst="rect">
            <a:avLst/>
          </a:prstGeom>
          <a:noFill/>
          <a:ln>
            <a:noFill/>
          </a:ln>
        </p:spPr>
      </p:pic>
      <p:sp>
        <p:nvSpPr>
          <p:cNvPr id="66" name="Google Shape;66;p12"/>
          <p:cNvSpPr txBox="1"/>
          <p:nvPr/>
        </p:nvSpPr>
        <p:spPr>
          <a:xfrm>
            <a:off x="4835106" y="4866600"/>
            <a:ext cx="430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 sz="1200" u="none" cap="none" strike="noStrike">
                <a:solidFill>
                  <a:srgbClr val="4B2E83"/>
                </a:solidFill>
                <a:latin typeface="Open Sans"/>
                <a:ea typeface="Open Sans"/>
                <a:cs typeface="Open Sans"/>
                <a:sym typeface="Open Sans"/>
              </a:rPr>
              <a:t>How Cancers Evolve Drug Resistance | The Scientist Magazine</a:t>
            </a:r>
            <a:endParaRPr baseline="30000" sz="1200">
              <a:solidFill>
                <a:srgbClr val="4B2E83"/>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3"/>
          <p:cNvSpPr txBox="1"/>
          <p:nvPr>
            <p:ph type="title"/>
          </p:nvPr>
        </p:nvSpPr>
        <p:spPr>
          <a:xfrm>
            <a:off x="460375" y="369725"/>
            <a:ext cx="6315600" cy="99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Background: Quantitative Phase Microscopy (QPM)</a:t>
            </a:r>
            <a:endParaRPr/>
          </a:p>
        </p:txBody>
      </p:sp>
      <p:sp>
        <p:nvSpPr>
          <p:cNvPr id="72" name="Google Shape;72;p13"/>
          <p:cNvSpPr txBox="1"/>
          <p:nvPr>
            <p:ph idx="1" type="body"/>
          </p:nvPr>
        </p:nvSpPr>
        <p:spPr>
          <a:xfrm>
            <a:off x="447924" y="1730675"/>
            <a:ext cx="5854800" cy="23658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440"/>
              </a:spcBef>
              <a:spcAft>
                <a:spcPts val="0"/>
              </a:spcAft>
              <a:buSzPts val="2400"/>
              <a:buChar char="&gt;"/>
            </a:pPr>
            <a:r>
              <a:rPr lang="en"/>
              <a:t>Branch of methods that quantify the phase shift </a:t>
            </a:r>
            <a:endParaRPr/>
          </a:p>
          <a:p>
            <a:pPr indent="-381000" lvl="0" marL="457200" rtl="0" algn="l">
              <a:lnSpc>
                <a:spcPct val="100000"/>
              </a:lnSpc>
              <a:spcBef>
                <a:spcPts val="440"/>
              </a:spcBef>
              <a:spcAft>
                <a:spcPts val="0"/>
              </a:spcAft>
              <a:buSzPts val="2400"/>
              <a:buChar char="&gt;"/>
            </a:pPr>
            <a:r>
              <a:rPr lang="en"/>
              <a:t>Intensity of pixel corresponds to the optical thickness</a:t>
            </a:r>
            <a:endParaRPr/>
          </a:p>
          <a:p>
            <a:pPr indent="-355600" lvl="1" marL="914400" rtl="0" algn="l">
              <a:lnSpc>
                <a:spcPct val="100000"/>
              </a:lnSpc>
              <a:spcBef>
                <a:spcPts val="440"/>
              </a:spcBef>
              <a:spcAft>
                <a:spcPts val="0"/>
              </a:spcAft>
              <a:buSzPts val="2000"/>
              <a:buChar char="–"/>
            </a:pPr>
            <a:r>
              <a:rPr lang="en"/>
              <a:t>Lipid droplets == dense == dark</a:t>
            </a:r>
            <a:endParaRPr/>
          </a:p>
          <a:p>
            <a:pPr indent="-355600" lvl="1" marL="914400" rtl="0" algn="l">
              <a:lnSpc>
                <a:spcPct val="100000"/>
              </a:lnSpc>
              <a:spcBef>
                <a:spcPts val="440"/>
              </a:spcBef>
              <a:spcAft>
                <a:spcPts val="0"/>
              </a:spcAft>
              <a:buSzPts val="2000"/>
              <a:buChar char="–"/>
            </a:pPr>
            <a:r>
              <a:rPr lang="en"/>
              <a:t>Vacuoles == less dense == bright</a:t>
            </a:r>
            <a:endParaRPr/>
          </a:p>
          <a:p>
            <a:pPr indent="-381000" lvl="0" marL="457200" rtl="0" algn="l">
              <a:lnSpc>
                <a:spcPct val="100000"/>
              </a:lnSpc>
              <a:spcBef>
                <a:spcPts val="440"/>
              </a:spcBef>
              <a:spcAft>
                <a:spcPts val="0"/>
              </a:spcAft>
              <a:buSzPts val="2400"/>
              <a:buChar char="&gt;"/>
            </a:pPr>
            <a:r>
              <a:rPr lang="en"/>
              <a:t>Limited to cell monolayer cultures</a:t>
            </a:r>
            <a:endParaRPr/>
          </a:p>
        </p:txBody>
      </p:sp>
      <p:pic>
        <p:nvPicPr>
          <p:cNvPr id="73" name="Google Shape;73;p13"/>
          <p:cNvPicPr preferRelativeResize="0"/>
          <p:nvPr/>
        </p:nvPicPr>
        <p:blipFill rotWithShape="1">
          <a:blip r:embed="rId3">
            <a:alphaModFix/>
          </a:blip>
          <a:srcRect b="0" l="0" r="0" t="0"/>
          <a:stretch/>
        </p:blipFill>
        <p:spPr>
          <a:xfrm>
            <a:off x="6302727" y="556496"/>
            <a:ext cx="2774409" cy="1805473"/>
          </a:xfrm>
          <a:prstGeom prst="rect">
            <a:avLst/>
          </a:prstGeom>
          <a:noFill/>
          <a:ln>
            <a:noFill/>
          </a:ln>
        </p:spPr>
      </p:pic>
      <p:pic>
        <p:nvPicPr>
          <p:cNvPr id="74" name="Google Shape;74;p13"/>
          <p:cNvPicPr preferRelativeResize="0"/>
          <p:nvPr/>
        </p:nvPicPr>
        <p:blipFill rotWithShape="1">
          <a:blip r:embed="rId4">
            <a:alphaModFix/>
          </a:blip>
          <a:srcRect b="0" l="0" r="0" t="0"/>
          <a:stretch/>
        </p:blipFill>
        <p:spPr>
          <a:xfrm>
            <a:off x="6511311" y="2361984"/>
            <a:ext cx="2357239" cy="1834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447925" y="282322"/>
            <a:ext cx="8197200" cy="498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SzPts val="990"/>
              <a:buNone/>
            </a:pPr>
            <a:r>
              <a:rPr lang="en" sz="2300"/>
              <a:t>Background: Stimulated Raman Spectroscopy (SRS)</a:t>
            </a:r>
            <a:endParaRPr sz="2300"/>
          </a:p>
        </p:txBody>
      </p:sp>
      <p:sp>
        <p:nvSpPr>
          <p:cNvPr id="80" name="Google Shape;80;p14"/>
          <p:cNvSpPr txBox="1"/>
          <p:nvPr>
            <p:ph idx="1" type="body"/>
          </p:nvPr>
        </p:nvSpPr>
        <p:spPr>
          <a:xfrm>
            <a:off x="447925" y="901775"/>
            <a:ext cx="4233300" cy="2067300"/>
          </a:xfrm>
          <a:prstGeom prst="rect">
            <a:avLst/>
          </a:prstGeom>
        </p:spPr>
        <p:txBody>
          <a:bodyPr anchorCtr="0" anchor="t" bIns="45700" lIns="91425" spcFirstLastPara="1" rIns="91425" wrap="square" tIns="45700">
            <a:noAutofit/>
          </a:bodyPr>
          <a:lstStyle/>
          <a:p>
            <a:pPr indent="-330200" lvl="0" marL="457200" rtl="0" algn="l">
              <a:spcBef>
                <a:spcPts val="480"/>
              </a:spcBef>
              <a:spcAft>
                <a:spcPts val="0"/>
              </a:spcAft>
              <a:buSzPts val="1600"/>
              <a:buChar char="&gt;"/>
            </a:pPr>
            <a:r>
              <a:rPr lang="en" sz="1600"/>
              <a:t>Vibrational techniques to virtually excited states</a:t>
            </a:r>
            <a:endParaRPr sz="1600"/>
          </a:p>
          <a:p>
            <a:pPr indent="-330200" lvl="0" marL="457200" rtl="0" algn="l">
              <a:spcBef>
                <a:spcPts val="480"/>
              </a:spcBef>
              <a:spcAft>
                <a:spcPts val="0"/>
              </a:spcAft>
              <a:buSzPts val="1600"/>
              <a:buChar char="&gt;"/>
            </a:pPr>
            <a:r>
              <a:rPr lang="en" sz="1600"/>
              <a:t>Low probability</a:t>
            </a:r>
            <a:endParaRPr sz="1600"/>
          </a:p>
          <a:p>
            <a:pPr indent="-330200" lvl="0" marL="457200" rtl="0" algn="l">
              <a:spcBef>
                <a:spcPts val="480"/>
              </a:spcBef>
              <a:spcAft>
                <a:spcPts val="0"/>
              </a:spcAft>
              <a:buSzPts val="1600"/>
              <a:buChar char="&gt;"/>
            </a:pPr>
            <a:r>
              <a:rPr lang="en" sz="1600"/>
              <a:t>Spontaneous Raman ~1 in 10</a:t>
            </a:r>
            <a:r>
              <a:rPr baseline="30000" lang="en" sz="1600"/>
              <a:t>8</a:t>
            </a:r>
            <a:endParaRPr baseline="30000" sz="1600"/>
          </a:p>
          <a:p>
            <a:pPr indent="-330200" lvl="0" marL="457200" rtl="0" algn="l">
              <a:spcBef>
                <a:spcPts val="480"/>
              </a:spcBef>
              <a:spcAft>
                <a:spcPts val="0"/>
              </a:spcAft>
              <a:buSzPts val="1600"/>
              <a:buChar char="&gt;"/>
            </a:pPr>
            <a:r>
              <a:rPr lang="en" sz="1600"/>
              <a:t>Stimulated Raman </a:t>
            </a:r>
            <a:endParaRPr sz="1600"/>
          </a:p>
          <a:p>
            <a:pPr indent="-304800" lvl="1" marL="914400" rtl="0" algn="l">
              <a:spcBef>
                <a:spcPts val="400"/>
              </a:spcBef>
              <a:spcAft>
                <a:spcPts val="0"/>
              </a:spcAft>
              <a:buSzPts val="1200"/>
              <a:buChar char="–"/>
            </a:pPr>
            <a:r>
              <a:rPr lang="en" sz="1200"/>
              <a:t>Orders of </a:t>
            </a:r>
            <a:r>
              <a:rPr lang="en" sz="1200"/>
              <a:t>magnitude</a:t>
            </a:r>
            <a:r>
              <a:rPr lang="en" sz="1200"/>
              <a:t> higher		</a:t>
            </a:r>
            <a:endParaRPr sz="1200"/>
          </a:p>
        </p:txBody>
      </p:sp>
      <p:pic>
        <p:nvPicPr>
          <p:cNvPr id="81" name="Google Shape;81;p14"/>
          <p:cNvPicPr preferRelativeResize="0"/>
          <p:nvPr/>
        </p:nvPicPr>
        <p:blipFill>
          <a:blip r:embed="rId3">
            <a:alphaModFix/>
          </a:blip>
          <a:stretch>
            <a:fillRect/>
          </a:stretch>
        </p:blipFill>
        <p:spPr>
          <a:xfrm>
            <a:off x="0" y="3090225"/>
            <a:ext cx="2381004" cy="2059582"/>
          </a:xfrm>
          <a:prstGeom prst="rect">
            <a:avLst/>
          </a:prstGeom>
          <a:noFill/>
          <a:ln>
            <a:noFill/>
          </a:ln>
        </p:spPr>
      </p:pic>
      <p:pic>
        <p:nvPicPr>
          <p:cNvPr id="82" name="Google Shape;82;p14"/>
          <p:cNvPicPr preferRelativeResize="0"/>
          <p:nvPr/>
        </p:nvPicPr>
        <p:blipFill>
          <a:blip r:embed="rId4">
            <a:alphaModFix/>
          </a:blip>
          <a:stretch>
            <a:fillRect/>
          </a:stretch>
        </p:blipFill>
        <p:spPr>
          <a:xfrm>
            <a:off x="2381005" y="3090241"/>
            <a:ext cx="2125455" cy="2059582"/>
          </a:xfrm>
          <a:prstGeom prst="rect">
            <a:avLst/>
          </a:prstGeom>
          <a:noFill/>
          <a:ln>
            <a:noFill/>
          </a:ln>
        </p:spPr>
      </p:pic>
      <p:pic>
        <p:nvPicPr>
          <p:cNvPr id="83" name="Google Shape;83;p14"/>
          <p:cNvPicPr preferRelativeResize="0"/>
          <p:nvPr/>
        </p:nvPicPr>
        <p:blipFill>
          <a:blip r:embed="rId5">
            <a:alphaModFix/>
          </a:blip>
          <a:stretch>
            <a:fillRect/>
          </a:stretch>
        </p:blipFill>
        <p:spPr>
          <a:xfrm>
            <a:off x="4506450" y="3090225"/>
            <a:ext cx="1777775" cy="2059575"/>
          </a:xfrm>
          <a:prstGeom prst="rect">
            <a:avLst/>
          </a:prstGeom>
          <a:noFill/>
          <a:ln>
            <a:noFill/>
          </a:ln>
        </p:spPr>
      </p:pic>
      <p:pic>
        <p:nvPicPr>
          <p:cNvPr id="84" name="Google Shape;84;p14"/>
          <p:cNvPicPr preferRelativeResize="0"/>
          <p:nvPr/>
        </p:nvPicPr>
        <p:blipFill>
          <a:blip r:embed="rId6">
            <a:alphaModFix/>
          </a:blip>
          <a:stretch>
            <a:fillRect/>
          </a:stretch>
        </p:blipFill>
        <p:spPr>
          <a:xfrm>
            <a:off x="4681225" y="723236"/>
            <a:ext cx="4462700" cy="2351526"/>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title"/>
          </p:nvPr>
        </p:nvSpPr>
        <p:spPr>
          <a:xfrm>
            <a:off x="460375" y="369733"/>
            <a:ext cx="8184600" cy="99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Methods: Binary Mask &amp; Edge detection</a:t>
            </a:r>
            <a:endParaRPr/>
          </a:p>
        </p:txBody>
      </p:sp>
      <p:sp>
        <p:nvSpPr>
          <p:cNvPr id="90" name="Google Shape;90;p15"/>
          <p:cNvSpPr txBox="1"/>
          <p:nvPr>
            <p:ph idx="1" type="body"/>
          </p:nvPr>
        </p:nvSpPr>
        <p:spPr>
          <a:xfrm>
            <a:off x="447925" y="1730675"/>
            <a:ext cx="5590500" cy="23658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SzPts val="1900"/>
              <a:buChar char="&gt;"/>
            </a:pPr>
            <a:r>
              <a:rPr lang="en" sz="1900"/>
              <a:t>Binary mask based on use of greater than operator</a:t>
            </a:r>
            <a:endParaRPr sz="1900"/>
          </a:p>
          <a:p>
            <a:pPr indent="-349250" lvl="0" marL="457200" rtl="0" algn="l">
              <a:spcBef>
                <a:spcPts val="480"/>
              </a:spcBef>
              <a:spcAft>
                <a:spcPts val="0"/>
              </a:spcAft>
              <a:buSzPts val="1900"/>
              <a:buChar char="&gt;"/>
            </a:pPr>
            <a:r>
              <a:rPr lang="en" sz="1900"/>
              <a:t>Edge Based Segmentation</a:t>
            </a:r>
            <a:endParaRPr sz="1900"/>
          </a:p>
          <a:p>
            <a:pPr indent="-323850" lvl="1" marL="914400" rtl="0" algn="l">
              <a:spcBef>
                <a:spcPts val="400"/>
              </a:spcBef>
              <a:spcAft>
                <a:spcPts val="0"/>
              </a:spcAft>
              <a:buSzPts val="1500"/>
              <a:buChar char="–"/>
            </a:pPr>
            <a:r>
              <a:rPr lang="en" sz="1500"/>
              <a:t>Derivative of a Gaussian used to compute the intensity of the gradients</a:t>
            </a:r>
            <a:endParaRPr sz="1500"/>
          </a:p>
          <a:p>
            <a:pPr indent="-323850" lvl="1" marL="914400" rtl="0" algn="l">
              <a:spcBef>
                <a:spcPts val="400"/>
              </a:spcBef>
              <a:spcAft>
                <a:spcPts val="0"/>
              </a:spcAft>
              <a:buSzPts val="1500"/>
              <a:buChar char="–"/>
            </a:pPr>
            <a:r>
              <a:rPr lang="en" sz="1500"/>
              <a:t>canny(img,sigma,low,high)</a:t>
            </a:r>
            <a:endParaRPr sz="1500"/>
          </a:p>
          <a:p>
            <a:pPr indent="-323850" lvl="1" marL="914400" rtl="0" algn="l">
              <a:spcBef>
                <a:spcPts val="400"/>
              </a:spcBef>
              <a:spcAft>
                <a:spcPts val="0"/>
              </a:spcAft>
              <a:buSzPts val="1500"/>
              <a:buChar char="–"/>
            </a:pPr>
            <a:r>
              <a:rPr lang="en" sz="1500"/>
              <a:t>Hysteresis threshholding</a:t>
            </a:r>
            <a:endParaRPr sz="1500"/>
          </a:p>
          <a:p>
            <a:pPr indent="-349250" lvl="0" marL="457200" rtl="0" algn="l">
              <a:spcBef>
                <a:spcPts val="480"/>
              </a:spcBef>
              <a:spcAft>
                <a:spcPts val="0"/>
              </a:spcAft>
              <a:buSzPts val="1900"/>
              <a:buChar char="&gt;"/>
            </a:pPr>
            <a:r>
              <a:rPr lang="en" sz="1900"/>
              <a:t>Boundary Extraction</a:t>
            </a:r>
            <a:endParaRPr sz="1900"/>
          </a:p>
          <a:p>
            <a:pPr indent="-323850" lvl="1" marL="914400" rtl="0" algn="l">
              <a:spcBef>
                <a:spcPts val="400"/>
              </a:spcBef>
              <a:spcAft>
                <a:spcPts val="0"/>
              </a:spcAft>
              <a:buSzPts val="1500"/>
              <a:buChar char="–"/>
            </a:pPr>
            <a:r>
              <a:rPr lang="en" sz="1500"/>
              <a:t>Binary image minus eroded binary image</a:t>
            </a:r>
            <a:endParaRPr sz="1500"/>
          </a:p>
        </p:txBody>
      </p:sp>
      <p:pic>
        <p:nvPicPr>
          <p:cNvPr id="91" name="Google Shape;91;p15"/>
          <p:cNvPicPr preferRelativeResize="0"/>
          <p:nvPr/>
        </p:nvPicPr>
        <p:blipFill>
          <a:blip r:embed="rId3">
            <a:alphaModFix/>
          </a:blip>
          <a:stretch>
            <a:fillRect/>
          </a:stretch>
        </p:blipFill>
        <p:spPr>
          <a:xfrm>
            <a:off x="6537863" y="2778663"/>
            <a:ext cx="1341832" cy="269825"/>
          </a:xfrm>
          <a:prstGeom prst="rect">
            <a:avLst/>
          </a:prstGeom>
          <a:noFill/>
          <a:ln>
            <a:noFill/>
          </a:ln>
        </p:spPr>
      </p:pic>
      <p:pic>
        <p:nvPicPr>
          <p:cNvPr id="92" name="Google Shape;92;p15"/>
          <p:cNvPicPr preferRelativeResize="0"/>
          <p:nvPr/>
        </p:nvPicPr>
        <p:blipFill>
          <a:blip r:embed="rId4">
            <a:alphaModFix/>
          </a:blip>
          <a:stretch>
            <a:fillRect/>
          </a:stretch>
        </p:blipFill>
        <p:spPr>
          <a:xfrm>
            <a:off x="5268875" y="3127075"/>
            <a:ext cx="3679450" cy="1097725"/>
          </a:xfrm>
          <a:prstGeom prst="rect">
            <a:avLst/>
          </a:prstGeom>
          <a:noFill/>
          <a:ln>
            <a:noFill/>
          </a:ln>
        </p:spPr>
      </p:pic>
      <p:pic>
        <p:nvPicPr>
          <p:cNvPr id="93" name="Google Shape;93;p15"/>
          <p:cNvPicPr preferRelativeResize="0"/>
          <p:nvPr/>
        </p:nvPicPr>
        <p:blipFill>
          <a:blip r:embed="rId5">
            <a:alphaModFix/>
          </a:blip>
          <a:stretch>
            <a:fillRect/>
          </a:stretch>
        </p:blipFill>
        <p:spPr>
          <a:xfrm>
            <a:off x="5473800" y="1363625"/>
            <a:ext cx="3615675" cy="133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460375" y="369733"/>
            <a:ext cx="8184600" cy="993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Methods: Object detection/Tracking with YOLOv5 + NORFAIR</a:t>
            </a:r>
            <a:endParaRPr/>
          </a:p>
        </p:txBody>
      </p:sp>
      <p:sp>
        <p:nvSpPr>
          <p:cNvPr id="99" name="Google Shape;99;p16"/>
          <p:cNvSpPr txBox="1"/>
          <p:nvPr>
            <p:ph idx="1" type="body"/>
          </p:nvPr>
        </p:nvSpPr>
        <p:spPr>
          <a:xfrm>
            <a:off x="447923" y="1730667"/>
            <a:ext cx="8197200" cy="23658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SzPts val="1800"/>
              <a:buChar char="&gt;"/>
            </a:pPr>
            <a:r>
              <a:rPr lang="en" sz="1600">
                <a:latin typeface="Georgia"/>
                <a:ea typeface="Georgia"/>
                <a:cs typeface="Georgia"/>
                <a:sym typeface="Georgia"/>
              </a:rPr>
              <a:t>a real-time object detection framework and stands for You Only Look Once. Image is only passed once through the FCNN, or fully convolutional neural network.</a:t>
            </a:r>
            <a:endParaRPr sz="1600">
              <a:latin typeface="Georgia"/>
              <a:ea typeface="Georgia"/>
              <a:cs typeface="Georgia"/>
              <a:sym typeface="Georgia"/>
            </a:endParaRPr>
          </a:p>
          <a:p>
            <a:pPr indent="-330200" lvl="0" marL="457200" rtl="0" algn="l">
              <a:spcBef>
                <a:spcPts val="480"/>
              </a:spcBef>
              <a:spcAft>
                <a:spcPts val="0"/>
              </a:spcAft>
              <a:buSzPts val="1600"/>
              <a:buFont typeface="Georgia"/>
              <a:buChar char="&gt;"/>
            </a:pPr>
            <a:r>
              <a:rPr lang="en" sz="1600">
                <a:latin typeface="Georgia"/>
                <a:ea typeface="Georgia"/>
                <a:cs typeface="Georgia"/>
                <a:sym typeface="Georgia"/>
              </a:rPr>
              <a:t>Easy to learn, very minimal background coding knowledge is required</a:t>
            </a:r>
            <a:endParaRPr sz="1600">
              <a:latin typeface="Georgia"/>
              <a:ea typeface="Georgia"/>
              <a:cs typeface="Georgia"/>
              <a:sym typeface="Georgia"/>
            </a:endParaRPr>
          </a:p>
          <a:p>
            <a:pPr indent="-330200" lvl="0" marL="457200" rtl="0" algn="l">
              <a:spcBef>
                <a:spcPts val="480"/>
              </a:spcBef>
              <a:spcAft>
                <a:spcPts val="0"/>
              </a:spcAft>
              <a:buSzPts val="1600"/>
              <a:buFont typeface="Georgia"/>
              <a:buChar char="&gt;"/>
            </a:pPr>
            <a:r>
              <a:rPr lang="en" sz="1600">
                <a:latin typeface="Georgia"/>
                <a:ea typeface="Georgia"/>
                <a:cs typeface="Georgia"/>
                <a:sym typeface="Georgia"/>
              </a:rPr>
              <a:t>Labeled 100 images based on binary mask &amp; edge detection - batch 16 &amp; 100 epochs</a:t>
            </a:r>
            <a:endParaRPr sz="1600">
              <a:latin typeface="Georgia"/>
              <a:ea typeface="Georgia"/>
              <a:cs typeface="Georgia"/>
              <a:sym typeface="Georgia"/>
            </a:endParaRPr>
          </a:p>
          <a:p>
            <a:pPr indent="-330200" lvl="0" marL="457200" rtl="0" algn="l">
              <a:spcBef>
                <a:spcPts val="480"/>
              </a:spcBef>
              <a:spcAft>
                <a:spcPts val="0"/>
              </a:spcAft>
              <a:buSzPts val="1600"/>
              <a:buFont typeface="Georgia"/>
              <a:buChar char="&gt;"/>
            </a:pPr>
            <a:r>
              <a:rPr lang="en" sz="1600">
                <a:latin typeface="Georgia"/>
                <a:ea typeface="Georgia"/>
                <a:cs typeface="Georgia"/>
                <a:sym typeface="Georgia"/>
              </a:rPr>
              <a:t>Used Azure VM to train the model - save time and resources</a:t>
            </a:r>
            <a:endParaRPr sz="1600">
              <a:latin typeface="Georgia"/>
              <a:ea typeface="Georgia"/>
              <a:cs typeface="Georgia"/>
              <a:sym typeface="Georgia"/>
            </a:endParaRPr>
          </a:p>
          <a:p>
            <a:pPr indent="-330200" lvl="0" marL="457200" rtl="0" algn="l">
              <a:spcBef>
                <a:spcPts val="480"/>
              </a:spcBef>
              <a:spcAft>
                <a:spcPts val="0"/>
              </a:spcAft>
              <a:buSzPts val="1600"/>
              <a:buFont typeface="Georgia"/>
              <a:buChar char="&gt;"/>
            </a:pPr>
            <a:r>
              <a:rPr lang="en" sz="1600">
                <a:latin typeface="Georgia"/>
                <a:ea typeface="Georgia"/>
                <a:cs typeface="Georgia"/>
                <a:sym typeface="Georgia"/>
              </a:rPr>
              <a:t>When completed, used the weight produced with YOLOv5 to track cells with Norfair (confidence threshold: 0.25, iou threshold: 0.45)</a:t>
            </a:r>
            <a:endParaRPr sz="1600">
              <a:latin typeface="Georgia"/>
              <a:ea typeface="Georgia"/>
              <a:cs typeface="Georgia"/>
              <a:sym typeface="Georgia"/>
            </a:endParaRPr>
          </a:p>
          <a:p>
            <a:pPr indent="0" lvl="0" marL="0" rtl="0" algn="l">
              <a:spcBef>
                <a:spcPts val="480"/>
              </a:spcBef>
              <a:spcAft>
                <a:spcPts val="0"/>
              </a:spcAft>
              <a:buNone/>
            </a:pPr>
            <a:r>
              <a:rPr lang="en" sz="1600">
                <a:latin typeface="Georgia"/>
                <a:ea typeface="Georgia"/>
                <a:cs typeface="Georgia"/>
                <a:sym typeface="Georgia"/>
              </a:rPr>
              <a:t>Github for YOLOv5 : </a:t>
            </a:r>
            <a:r>
              <a:rPr lang="en" sz="1600">
                <a:uFill>
                  <a:noFill/>
                </a:uFill>
                <a:latin typeface="Georgia"/>
                <a:ea typeface="Georgia"/>
                <a:cs typeface="Georgia"/>
                <a:sym typeface="Georgia"/>
                <a:hlinkClick r:id="rId3"/>
              </a:rPr>
              <a:t>h</a:t>
            </a:r>
            <a:r>
              <a:rPr lang="en" sz="1600">
                <a:uFill>
                  <a:noFill/>
                </a:uFill>
                <a:latin typeface="Georgia"/>
                <a:ea typeface="Georgia"/>
                <a:cs typeface="Georgia"/>
                <a:sym typeface="Georgia"/>
                <a:hlinkClick r:id="rId4"/>
              </a:rPr>
              <a:t>ttps://github.com/tryolabs/norfair</a:t>
            </a:r>
            <a:br>
              <a:rPr lang="en" sz="1600">
                <a:latin typeface="Georgia"/>
                <a:ea typeface="Georgia"/>
                <a:cs typeface="Georgia"/>
                <a:sym typeface="Georgia"/>
              </a:rPr>
            </a:br>
            <a:r>
              <a:rPr lang="en" sz="1600">
                <a:latin typeface="Georgia"/>
                <a:ea typeface="Georgia"/>
                <a:cs typeface="Georgia"/>
                <a:sym typeface="Georgia"/>
              </a:rPr>
              <a:t>Github for Norfair: https://github.com/tryolabs/norfair</a:t>
            </a:r>
            <a:endParaRPr sz="16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447922" y="369285"/>
            <a:ext cx="8197200" cy="411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Results: Binary Mask</a:t>
            </a:r>
            <a:endParaRPr/>
          </a:p>
        </p:txBody>
      </p:sp>
      <p:sp>
        <p:nvSpPr>
          <p:cNvPr id="105" name="Google Shape;105;p17"/>
          <p:cNvSpPr txBox="1"/>
          <p:nvPr>
            <p:ph idx="1" type="body"/>
          </p:nvPr>
        </p:nvSpPr>
        <p:spPr>
          <a:xfrm>
            <a:off x="447924" y="901774"/>
            <a:ext cx="4602900" cy="3743100"/>
          </a:xfrm>
          <a:prstGeom prst="rect">
            <a:avLst/>
          </a:prstGeom>
        </p:spPr>
        <p:txBody>
          <a:bodyPr anchorCtr="0" anchor="t" bIns="45700" lIns="91425" spcFirstLastPara="1" rIns="91425" wrap="square" tIns="45700">
            <a:noAutofit/>
          </a:bodyPr>
          <a:lstStyle/>
          <a:p>
            <a:pPr indent="-374650" lvl="0" marL="457200" rtl="0" algn="l">
              <a:spcBef>
                <a:spcPts val="480"/>
              </a:spcBef>
              <a:spcAft>
                <a:spcPts val="0"/>
              </a:spcAft>
              <a:buSzPts val="2300"/>
              <a:buChar char="&gt;"/>
            </a:pPr>
            <a:r>
              <a:rPr lang="en" sz="2300"/>
              <a:t>Rather simple but effective</a:t>
            </a:r>
            <a:endParaRPr sz="2300"/>
          </a:p>
          <a:p>
            <a:pPr indent="-374650" lvl="0" marL="457200" rtl="0" algn="l">
              <a:spcBef>
                <a:spcPts val="480"/>
              </a:spcBef>
              <a:spcAft>
                <a:spcPts val="0"/>
              </a:spcAft>
              <a:buSzPts val="2300"/>
              <a:buChar char="&gt;"/>
            </a:pPr>
            <a:r>
              <a:rPr lang="en" sz="2300"/>
              <a:t>285 images</a:t>
            </a:r>
            <a:endParaRPr sz="2300"/>
          </a:p>
          <a:p>
            <a:pPr indent="-374650" lvl="0" marL="457200" rtl="0" algn="l">
              <a:spcBef>
                <a:spcPts val="480"/>
              </a:spcBef>
              <a:spcAft>
                <a:spcPts val="0"/>
              </a:spcAft>
              <a:buSzPts val="2300"/>
              <a:buChar char="&gt;"/>
            </a:pPr>
            <a:r>
              <a:rPr lang="en" sz="2300"/>
              <a:t>HeLa cells take up rather irregular shapes and split very frequently</a:t>
            </a:r>
            <a:endParaRPr sz="2300"/>
          </a:p>
          <a:p>
            <a:pPr indent="-374650" lvl="0" marL="457200" rtl="0" algn="l">
              <a:spcBef>
                <a:spcPts val="480"/>
              </a:spcBef>
              <a:spcAft>
                <a:spcPts val="0"/>
              </a:spcAft>
              <a:buSzPts val="2300"/>
              <a:buChar char="&gt;"/>
            </a:pPr>
            <a:r>
              <a:rPr lang="en" sz="2300"/>
              <a:t>Basis for further segmentation </a:t>
            </a:r>
            <a:endParaRPr sz="2300"/>
          </a:p>
        </p:txBody>
      </p:sp>
      <p:pic>
        <p:nvPicPr>
          <p:cNvPr id="106" name="Google Shape;106;p17"/>
          <p:cNvPicPr preferRelativeResize="0"/>
          <p:nvPr/>
        </p:nvPicPr>
        <p:blipFill>
          <a:blip r:embed="rId3">
            <a:alphaModFix/>
          </a:blip>
          <a:stretch>
            <a:fillRect/>
          </a:stretch>
        </p:blipFill>
        <p:spPr>
          <a:xfrm>
            <a:off x="5050850" y="1047300"/>
            <a:ext cx="1924950" cy="1461625"/>
          </a:xfrm>
          <a:prstGeom prst="rect">
            <a:avLst/>
          </a:prstGeom>
          <a:noFill/>
          <a:ln>
            <a:noFill/>
          </a:ln>
        </p:spPr>
      </p:pic>
      <p:pic>
        <p:nvPicPr>
          <p:cNvPr id="107" name="Google Shape;107;p17"/>
          <p:cNvPicPr preferRelativeResize="0"/>
          <p:nvPr/>
        </p:nvPicPr>
        <p:blipFill>
          <a:blip r:embed="rId4">
            <a:alphaModFix/>
          </a:blip>
          <a:stretch>
            <a:fillRect/>
          </a:stretch>
        </p:blipFill>
        <p:spPr>
          <a:xfrm>
            <a:off x="7060949" y="1047300"/>
            <a:ext cx="1924950" cy="1455341"/>
          </a:xfrm>
          <a:prstGeom prst="rect">
            <a:avLst/>
          </a:prstGeom>
          <a:noFill/>
          <a:ln>
            <a:noFill/>
          </a:ln>
        </p:spPr>
      </p:pic>
      <p:pic>
        <p:nvPicPr>
          <p:cNvPr id="108" name="Google Shape;108;p17"/>
          <p:cNvPicPr preferRelativeResize="0"/>
          <p:nvPr/>
        </p:nvPicPr>
        <p:blipFill>
          <a:blip r:embed="rId5">
            <a:alphaModFix/>
          </a:blip>
          <a:stretch>
            <a:fillRect/>
          </a:stretch>
        </p:blipFill>
        <p:spPr>
          <a:xfrm>
            <a:off x="5050850" y="2547000"/>
            <a:ext cx="1924950" cy="1450065"/>
          </a:xfrm>
          <a:prstGeom prst="rect">
            <a:avLst/>
          </a:prstGeom>
          <a:noFill/>
          <a:ln>
            <a:noFill/>
          </a:ln>
        </p:spPr>
      </p:pic>
      <p:pic>
        <p:nvPicPr>
          <p:cNvPr id="109" name="Google Shape;109;p17"/>
          <p:cNvPicPr preferRelativeResize="0"/>
          <p:nvPr/>
        </p:nvPicPr>
        <p:blipFill>
          <a:blip r:embed="rId6">
            <a:alphaModFix/>
          </a:blip>
          <a:stretch>
            <a:fillRect/>
          </a:stretch>
        </p:blipFill>
        <p:spPr>
          <a:xfrm>
            <a:off x="7060949" y="2546999"/>
            <a:ext cx="1924950" cy="14511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447922" y="369285"/>
            <a:ext cx="8197200" cy="411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sz="2100"/>
              <a:t>Results: </a:t>
            </a:r>
            <a:r>
              <a:rPr lang="en" sz="2100"/>
              <a:t>Edge Based Segmentation &amp; Boundary Extraction</a:t>
            </a:r>
            <a:endParaRPr sz="2100"/>
          </a:p>
        </p:txBody>
      </p:sp>
      <p:sp>
        <p:nvSpPr>
          <p:cNvPr id="115" name="Google Shape;115;p18"/>
          <p:cNvSpPr txBox="1"/>
          <p:nvPr>
            <p:ph idx="1" type="body"/>
          </p:nvPr>
        </p:nvSpPr>
        <p:spPr>
          <a:xfrm>
            <a:off x="447925" y="901777"/>
            <a:ext cx="8197200" cy="17172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Char char="&gt;"/>
            </a:pPr>
            <a:r>
              <a:rPr lang="en" sz="2100"/>
              <a:t>Top row is canny edge detector</a:t>
            </a:r>
            <a:endParaRPr sz="2100"/>
          </a:p>
          <a:p>
            <a:pPr indent="-336550" lvl="1" marL="914400" rtl="0" algn="l">
              <a:spcBef>
                <a:spcPts val="400"/>
              </a:spcBef>
              <a:spcAft>
                <a:spcPts val="0"/>
              </a:spcAft>
              <a:buSzPts val="1700"/>
              <a:buChar char="–"/>
            </a:pPr>
            <a:r>
              <a:rPr lang="en" sz="1700"/>
              <a:t>No good sigma value</a:t>
            </a:r>
            <a:endParaRPr sz="1700"/>
          </a:p>
          <a:p>
            <a:pPr indent="-361950" lvl="0" marL="457200" rtl="0" algn="l">
              <a:spcBef>
                <a:spcPts val="480"/>
              </a:spcBef>
              <a:spcAft>
                <a:spcPts val="0"/>
              </a:spcAft>
              <a:buSzPts val="2100"/>
              <a:buChar char="&gt;"/>
            </a:pPr>
            <a:r>
              <a:rPr lang="en" sz="2100"/>
              <a:t>Bottom row is boundary extraction with skimage </a:t>
            </a:r>
            <a:r>
              <a:rPr lang="en" sz="2100"/>
              <a:t>connected components</a:t>
            </a:r>
            <a:r>
              <a:rPr lang="en" sz="2100"/>
              <a:t> function</a:t>
            </a:r>
            <a:endParaRPr sz="750">
              <a:solidFill>
                <a:schemeClr val="dk1"/>
              </a:solidFill>
              <a:highlight>
                <a:srgbClr val="FFFFFE"/>
              </a:highlight>
            </a:endParaRPr>
          </a:p>
          <a:p>
            <a:pPr indent="-323850" lvl="1" marL="914400" rtl="0" algn="l">
              <a:spcBef>
                <a:spcPts val="400"/>
              </a:spcBef>
              <a:spcAft>
                <a:spcPts val="0"/>
              </a:spcAft>
              <a:buSzPts val="1500"/>
              <a:buChar char="–"/>
            </a:pPr>
            <a:r>
              <a:rPr lang="en" sz="1500"/>
              <a:t>Need to apply this to whole data set</a:t>
            </a:r>
            <a:endParaRPr sz="1500"/>
          </a:p>
        </p:txBody>
      </p:sp>
      <p:pic>
        <p:nvPicPr>
          <p:cNvPr id="116" name="Google Shape;116;p18"/>
          <p:cNvPicPr preferRelativeResize="0"/>
          <p:nvPr/>
        </p:nvPicPr>
        <p:blipFill>
          <a:blip r:embed="rId3">
            <a:alphaModFix/>
          </a:blip>
          <a:stretch>
            <a:fillRect/>
          </a:stretch>
        </p:blipFill>
        <p:spPr>
          <a:xfrm>
            <a:off x="4847781" y="2618976"/>
            <a:ext cx="1753125" cy="1166224"/>
          </a:xfrm>
          <a:prstGeom prst="rect">
            <a:avLst/>
          </a:prstGeom>
          <a:noFill/>
          <a:ln>
            <a:noFill/>
          </a:ln>
        </p:spPr>
      </p:pic>
      <p:pic>
        <p:nvPicPr>
          <p:cNvPr id="117" name="Google Shape;117;p18"/>
          <p:cNvPicPr preferRelativeResize="0"/>
          <p:nvPr/>
        </p:nvPicPr>
        <p:blipFill>
          <a:blip r:embed="rId4">
            <a:alphaModFix/>
          </a:blip>
          <a:stretch>
            <a:fillRect/>
          </a:stretch>
        </p:blipFill>
        <p:spPr>
          <a:xfrm>
            <a:off x="3101250" y="3820700"/>
            <a:ext cx="1759675" cy="1321278"/>
          </a:xfrm>
          <a:prstGeom prst="rect">
            <a:avLst/>
          </a:prstGeom>
          <a:noFill/>
          <a:ln>
            <a:noFill/>
          </a:ln>
        </p:spPr>
      </p:pic>
      <p:pic>
        <p:nvPicPr>
          <p:cNvPr id="118" name="Google Shape;118;p18"/>
          <p:cNvPicPr preferRelativeResize="0"/>
          <p:nvPr/>
        </p:nvPicPr>
        <p:blipFill>
          <a:blip r:embed="rId5">
            <a:alphaModFix/>
          </a:blip>
          <a:stretch>
            <a:fillRect/>
          </a:stretch>
        </p:blipFill>
        <p:spPr>
          <a:xfrm>
            <a:off x="3061800" y="2618975"/>
            <a:ext cx="1785980" cy="1166224"/>
          </a:xfrm>
          <a:prstGeom prst="rect">
            <a:avLst/>
          </a:prstGeom>
          <a:noFill/>
          <a:ln>
            <a:noFill/>
          </a:ln>
        </p:spPr>
      </p:pic>
      <p:pic>
        <p:nvPicPr>
          <p:cNvPr id="119" name="Google Shape;119;p18"/>
          <p:cNvPicPr preferRelativeResize="0"/>
          <p:nvPr/>
        </p:nvPicPr>
        <p:blipFill>
          <a:blip r:embed="rId6">
            <a:alphaModFix/>
          </a:blip>
          <a:stretch>
            <a:fillRect/>
          </a:stretch>
        </p:blipFill>
        <p:spPr>
          <a:xfrm>
            <a:off x="6641794" y="2618975"/>
            <a:ext cx="1785981" cy="1157422"/>
          </a:xfrm>
          <a:prstGeom prst="rect">
            <a:avLst/>
          </a:prstGeom>
          <a:noFill/>
          <a:ln>
            <a:noFill/>
          </a:ln>
        </p:spPr>
      </p:pic>
      <p:pic>
        <p:nvPicPr>
          <p:cNvPr id="120" name="Google Shape;120;p18"/>
          <p:cNvPicPr preferRelativeResize="0"/>
          <p:nvPr/>
        </p:nvPicPr>
        <p:blipFill>
          <a:blip r:embed="rId7">
            <a:alphaModFix/>
          </a:blip>
          <a:stretch>
            <a:fillRect/>
          </a:stretch>
        </p:blipFill>
        <p:spPr>
          <a:xfrm>
            <a:off x="4870225" y="3820700"/>
            <a:ext cx="1715226" cy="1321275"/>
          </a:xfrm>
          <a:prstGeom prst="rect">
            <a:avLst/>
          </a:prstGeom>
          <a:noFill/>
          <a:ln>
            <a:noFill/>
          </a:ln>
        </p:spPr>
      </p:pic>
      <p:pic>
        <p:nvPicPr>
          <p:cNvPr id="121" name="Google Shape;121;p18"/>
          <p:cNvPicPr preferRelativeResize="0"/>
          <p:nvPr/>
        </p:nvPicPr>
        <p:blipFill>
          <a:blip r:embed="rId8">
            <a:alphaModFix/>
          </a:blip>
          <a:stretch>
            <a:fillRect/>
          </a:stretch>
        </p:blipFill>
        <p:spPr>
          <a:xfrm>
            <a:off x="6668100" y="3820700"/>
            <a:ext cx="1759675" cy="13227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W Gold">
  <a:themeElements>
    <a:clrScheme name="4b2e83">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